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gif" ContentType="image/gif"/>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2" r:id="rId5"/>
    <p:sldId id="264" r:id="rId6"/>
    <p:sldId id="258"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57" r:id="rId21"/>
    <p:sldId id="261" r:id="rId22"/>
    <p:sldId id="263" r:id="rId23"/>
    <p:sldId id="265" r:id="rId24"/>
    <p:sldId id="266" r:id="rId25"/>
    <p:sldId id="267" r:id="rId26"/>
    <p:sldId id="281"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1936" y="-1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BA54873-933F-457C-A461-0846CADCB227}" type="datetimeFigureOut">
              <a:rPr lang="en-GB" smtClean="0"/>
              <a:t>25/03/2013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5F5FCF-3116-45DD-87A2-839F93D0EB76}" type="slidenum">
              <a:rPr lang="en-GB" smtClean="0"/>
              <a:t>‹#›</a:t>
            </a:fld>
            <a:endParaRPr lang="en-GB"/>
          </a:p>
        </p:txBody>
      </p:sp>
    </p:spTree>
    <p:extLst>
      <p:ext uri="{BB962C8B-B14F-4D97-AF65-F5344CB8AC3E}">
        <p14:creationId xmlns:p14="http://schemas.microsoft.com/office/powerpoint/2010/main" val="1099959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BA54873-933F-457C-A461-0846CADCB227}" type="datetimeFigureOut">
              <a:rPr lang="en-GB" smtClean="0"/>
              <a:t>25/03/2013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5F5FCF-3116-45DD-87A2-839F93D0EB76}" type="slidenum">
              <a:rPr lang="en-GB" smtClean="0"/>
              <a:t>‹#›</a:t>
            </a:fld>
            <a:endParaRPr lang="en-GB"/>
          </a:p>
        </p:txBody>
      </p:sp>
    </p:spTree>
    <p:extLst>
      <p:ext uri="{BB962C8B-B14F-4D97-AF65-F5344CB8AC3E}">
        <p14:creationId xmlns:p14="http://schemas.microsoft.com/office/powerpoint/2010/main" val="2058448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BA54873-933F-457C-A461-0846CADCB227}" type="datetimeFigureOut">
              <a:rPr lang="en-GB" smtClean="0"/>
              <a:t>25/03/2013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5F5FCF-3116-45DD-87A2-839F93D0EB76}" type="slidenum">
              <a:rPr lang="en-GB" smtClean="0"/>
              <a:t>‹#›</a:t>
            </a:fld>
            <a:endParaRPr lang="en-GB"/>
          </a:p>
        </p:txBody>
      </p:sp>
    </p:spTree>
    <p:extLst>
      <p:ext uri="{BB962C8B-B14F-4D97-AF65-F5344CB8AC3E}">
        <p14:creationId xmlns:p14="http://schemas.microsoft.com/office/powerpoint/2010/main" val="2877924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BA54873-933F-457C-A461-0846CADCB227}" type="datetimeFigureOut">
              <a:rPr lang="en-GB" smtClean="0"/>
              <a:t>25/03/2013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5F5FCF-3116-45DD-87A2-839F93D0EB76}" type="slidenum">
              <a:rPr lang="en-GB" smtClean="0"/>
              <a:t>‹#›</a:t>
            </a:fld>
            <a:endParaRPr lang="en-GB"/>
          </a:p>
        </p:txBody>
      </p:sp>
    </p:spTree>
    <p:extLst>
      <p:ext uri="{BB962C8B-B14F-4D97-AF65-F5344CB8AC3E}">
        <p14:creationId xmlns:p14="http://schemas.microsoft.com/office/powerpoint/2010/main" val="4290134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A54873-933F-457C-A461-0846CADCB227}" type="datetimeFigureOut">
              <a:rPr lang="en-GB" smtClean="0"/>
              <a:t>25/03/2013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5F5FCF-3116-45DD-87A2-839F93D0EB76}" type="slidenum">
              <a:rPr lang="en-GB" smtClean="0"/>
              <a:t>‹#›</a:t>
            </a:fld>
            <a:endParaRPr lang="en-GB"/>
          </a:p>
        </p:txBody>
      </p:sp>
    </p:spTree>
    <p:extLst>
      <p:ext uri="{BB962C8B-B14F-4D97-AF65-F5344CB8AC3E}">
        <p14:creationId xmlns:p14="http://schemas.microsoft.com/office/powerpoint/2010/main" val="92827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BA54873-933F-457C-A461-0846CADCB227}" type="datetimeFigureOut">
              <a:rPr lang="en-GB" smtClean="0"/>
              <a:t>25/03/2013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5F5FCF-3116-45DD-87A2-839F93D0EB76}" type="slidenum">
              <a:rPr lang="en-GB" smtClean="0"/>
              <a:t>‹#›</a:t>
            </a:fld>
            <a:endParaRPr lang="en-GB"/>
          </a:p>
        </p:txBody>
      </p:sp>
    </p:spTree>
    <p:extLst>
      <p:ext uri="{BB962C8B-B14F-4D97-AF65-F5344CB8AC3E}">
        <p14:creationId xmlns:p14="http://schemas.microsoft.com/office/powerpoint/2010/main" val="1402771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BA54873-933F-457C-A461-0846CADCB227}" type="datetimeFigureOut">
              <a:rPr lang="en-GB" smtClean="0"/>
              <a:t>25/03/2013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45F5FCF-3116-45DD-87A2-839F93D0EB76}" type="slidenum">
              <a:rPr lang="en-GB" smtClean="0"/>
              <a:t>‹#›</a:t>
            </a:fld>
            <a:endParaRPr lang="en-GB"/>
          </a:p>
        </p:txBody>
      </p:sp>
    </p:spTree>
    <p:extLst>
      <p:ext uri="{BB962C8B-B14F-4D97-AF65-F5344CB8AC3E}">
        <p14:creationId xmlns:p14="http://schemas.microsoft.com/office/powerpoint/2010/main" val="2000769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BA54873-933F-457C-A461-0846CADCB227}" type="datetimeFigureOut">
              <a:rPr lang="en-GB" smtClean="0"/>
              <a:t>25/03/2013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45F5FCF-3116-45DD-87A2-839F93D0EB76}" type="slidenum">
              <a:rPr lang="en-GB" smtClean="0"/>
              <a:t>‹#›</a:t>
            </a:fld>
            <a:endParaRPr lang="en-GB"/>
          </a:p>
        </p:txBody>
      </p:sp>
    </p:spTree>
    <p:extLst>
      <p:ext uri="{BB962C8B-B14F-4D97-AF65-F5344CB8AC3E}">
        <p14:creationId xmlns:p14="http://schemas.microsoft.com/office/powerpoint/2010/main" val="1020798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A54873-933F-457C-A461-0846CADCB227}" type="datetimeFigureOut">
              <a:rPr lang="en-GB" smtClean="0"/>
              <a:t>25/03/2013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45F5FCF-3116-45DD-87A2-839F93D0EB76}" type="slidenum">
              <a:rPr lang="en-GB" smtClean="0"/>
              <a:t>‹#›</a:t>
            </a:fld>
            <a:endParaRPr lang="en-GB"/>
          </a:p>
        </p:txBody>
      </p:sp>
    </p:spTree>
    <p:extLst>
      <p:ext uri="{BB962C8B-B14F-4D97-AF65-F5344CB8AC3E}">
        <p14:creationId xmlns:p14="http://schemas.microsoft.com/office/powerpoint/2010/main" val="1011017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A54873-933F-457C-A461-0846CADCB227}" type="datetimeFigureOut">
              <a:rPr lang="en-GB" smtClean="0"/>
              <a:t>25/03/2013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5F5FCF-3116-45DD-87A2-839F93D0EB76}" type="slidenum">
              <a:rPr lang="en-GB" smtClean="0"/>
              <a:t>‹#›</a:t>
            </a:fld>
            <a:endParaRPr lang="en-GB"/>
          </a:p>
        </p:txBody>
      </p:sp>
    </p:spTree>
    <p:extLst>
      <p:ext uri="{BB962C8B-B14F-4D97-AF65-F5344CB8AC3E}">
        <p14:creationId xmlns:p14="http://schemas.microsoft.com/office/powerpoint/2010/main" val="243924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A54873-933F-457C-A461-0846CADCB227}" type="datetimeFigureOut">
              <a:rPr lang="en-GB" smtClean="0"/>
              <a:t>25/03/2013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5F5FCF-3116-45DD-87A2-839F93D0EB76}" type="slidenum">
              <a:rPr lang="en-GB" smtClean="0"/>
              <a:t>‹#›</a:t>
            </a:fld>
            <a:endParaRPr lang="en-GB"/>
          </a:p>
        </p:txBody>
      </p:sp>
    </p:spTree>
    <p:extLst>
      <p:ext uri="{BB962C8B-B14F-4D97-AF65-F5344CB8AC3E}">
        <p14:creationId xmlns:p14="http://schemas.microsoft.com/office/powerpoint/2010/main" val="42734125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A54873-933F-457C-A461-0846CADCB227}" type="datetimeFigureOut">
              <a:rPr lang="en-GB" smtClean="0"/>
              <a:t>25/03/2013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5F5FCF-3116-45DD-87A2-839F93D0EB76}" type="slidenum">
              <a:rPr lang="en-GB" smtClean="0"/>
              <a:t>‹#›</a:t>
            </a:fld>
            <a:endParaRPr lang="en-GB"/>
          </a:p>
        </p:txBody>
      </p:sp>
    </p:spTree>
    <p:extLst>
      <p:ext uri="{BB962C8B-B14F-4D97-AF65-F5344CB8AC3E}">
        <p14:creationId xmlns:p14="http://schemas.microsoft.com/office/powerpoint/2010/main" val="3283583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6.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Outstanding teaching and Learning</a:t>
            </a:r>
            <a:endParaRPr lang="en-GB" dirty="0"/>
          </a:p>
        </p:txBody>
      </p:sp>
      <p:sp>
        <p:nvSpPr>
          <p:cNvPr id="3" name="Subtitle 2"/>
          <p:cNvSpPr>
            <a:spLocks noGrp="1"/>
          </p:cNvSpPr>
          <p:nvPr>
            <p:ph type="subTitle" idx="1"/>
          </p:nvPr>
        </p:nvSpPr>
        <p:spPr/>
        <p:txBody>
          <a:bodyPr/>
          <a:lstStyle/>
          <a:p>
            <a:r>
              <a:rPr lang="en-GB" dirty="0" smtClean="0"/>
              <a:t>Resource bank</a:t>
            </a:r>
            <a:endParaRPr lang="en-GB" dirty="0"/>
          </a:p>
        </p:txBody>
      </p:sp>
    </p:spTree>
    <p:extLst>
      <p:ext uri="{BB962C8B-B14F-4D97-AF65-F5344CB8AC3E}">
        <p14:creationId xmlns:p14="http://schemas.microsoft.com/office/powerpoint/2010/main" val="2618993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4509120"/>
            <a:ext cx="2376264"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accent6">
                    <a:lumMod val="50000"/>
                  </a:schemeClr>
                </a:solidFill>
              </a:rPr>
              <a:t>The “roots” are the </a:t>
            </a:r>
            <a:r>
              <a:rPr lang="en-GB" b="1" u="sng" dirty="0" smtClean="0">
                <a:solidFill>
                  <a:schemeClr val="accent6">
                    <a:lumMod val="50000"/>
                  </a:schemeClr>
                </a:solidFill>
              </a:rPr>
              <a:t>quotes</a:t>
            </a:r>
            <a:r>
              <a:rPr lang="en-GB" b="1" dirty="0" smtClean="0">
                <a:solidFill>
                  <a:schemeClr val="accent6">
                    <a:lumMod val="50000"/>
                  </a:schemeClr>
                </a:solidFill>
              </a:rPr>
              <a:t>, and </a:t>
            </a:r>
            <a:r>
              <a:rPr lang="en-GB" b="1" u="sng" dirty="0" smtClean="0">
                <a:solidFill>
                  <a:schemeClr val="accent6">
                    <a:lumMod val="50000"/>
                  </a:schemeClr>
                </a:solidFill>
              </a:rPr>
              <a:t>reasons</a:t>
            </a:r>
            <a:r>
              <a:rPr lang="en-GB" b="1" dirty="0" smtClean="0">
                <a:solidFill>
                  <a:schemeClr val="accent6">
                    <a:lumMod val="50000"/>
                  </a:schemeClr>
                </a:solidFill>
              </a:rPr>
              <a:t>, to </a:t>
            </a:r>
            <a:r>
              <a:rPr lang="en-GB" b="1" dirty="0" smtClean="0">
                <a:solidFill>
                  <a:schemeClr val="accent6">
                    <a:lumMod val="50000"/>
                  </a:schemeClr>
                </a:solidFill>
                <a:effectLst>
                  <a:outerShdw blurRad="38100" dist="38100" dir="2700000" algn="tl">
                    <a:srgbClr val="000000">
                      <a:alpha val="43137"/>
                    </a:srgbClr>
                  </a:outerShdw>
                </a:effectLst>
              </a:rPr>
              <a:t>support</a:t>
            </a:r>
            <a:r>
              <a:rPr lang="en-GB" b="1" dirty="0" smtClean="0">
                <a:solidFill>
                  <a:schemeClr val="accent6">
                    <a:lumMod val="50000"/>
                  </a:schemeClr>
                </a:solidFill>
              </a:rPr>
              <a:t> the </a:t>
            </a:r>
            <a:r>
              <a:rPr lang="en-GB" b="1" dirty="0" smtClean="0">
                <a:solidFill>
                  <a:schemeClr val="accent6">
                    <a:lumMod val="50000"/>
                  </a:schemeClr>
                </a:solidFill>
                <a:effectLst>
                  <a:outerShdw blurRad="38100" dist="38100" dir="2700000" algn="tl">
                    <a:srgbClr val="000000">
                      <a:alpha val="43137"/>
                    </a:srgbClr>
                  </a:outerShdw>
                </a:effectLst>
              </a:rPr>
              <a:t>point</a:t>
            </a:r>
            <a:r>
              <a:rPr lang="en-GB" b="1" dirty="0" smtClean="0">
                <a:solidFill>
                  <a:schemeClr val="accent6">
                    <a:lumMod val="50000"/>
                  </a:schemeClr>
                </a:solidFill>
              </a:rPr>
              <a:t> you are making</a:t>
            </a:r>
            <a:endParaRPr lang="en-GB" b="1" dirty="0">
              <a:solidFill>
                <a:schemeClr val="accent6">
                  <a:lumMod val="50000"/>
                </a:schemeClr>
              </a:solidFill>
            </a:endParaRPr>
          </a:p>
        </p:txBody>
      </p:sp>
      <p:sp>
        <p:nvSpPr>
          <p:cNvPr id="2" name="Title 1"/>
          <p:cNvSpPr>
            <a:spLocks noGrp="1"/>
          </p:cNvSpPr>
          <p:nvPr>
            <p:ph type="ctrTitle"/>
          </p:nvPr>
        </p:nvSpPr>
        <p:spPr>
          <a:xfrm>
            <a:off x="0" y="404664"/>
            <a:ext cx="9144000" cy="1470025"/>
          </a:xfrm>
        </p:spPr>
        <p:txBody>
          <a:bodyPr/>
          <a:lstStyle/>
          <a:p>
            <a:r>
              <a:rPr lang="en-GB" b="1" dirty="0">
                <a:solidFill>
                  <a:srgbClr val="FF0000"/>
                </a:solidFill>
              </a:rPr>
              <a:t>i</a:t>
            </a:r>
            <a:r>
              <a:rPr lang="en-GB" b="1" dirty="0" smtClean="0">
                <a:solidFill>
                  <a:srgbClr val="FF0000"/>
                </a:solidFill>
              </a:rPr>
              <a:t>s useful because in essays you must...</a:t>
            </a:r>
            <a:endParaRPr lang="en-GB" b="1" dirty="0">
              <a:solidFill>
                <a:srgbClr val="FF0000"/>
              </a:solidFill>
            </a:endParaRPr>
          </a:p>
        </p:txBody>
      </p:sp>
      <p:sp>
        <p:nvSpPr>
          <p:cNvPr id="3" name="Subtitle 2"/>
          <p:cNvSpPr>
            <a:spLocks noGrp="1"/>
          </p:cNvSpPr>
          <p:nvPr>
            <p:ph type="subTitle" idx="1"/>
          </p:nvPr>
        </p:nvSpPr>
        <p:spPr>
          <a:xfrm>
            <a:off x="2195736" y="5301208"/>
            <a:ext cx="4205064" cy="960512"/>
          </a:xfrm>
        </p:spPr>
        <p:txBody>
          <a:bodyPr/>
          <a:lstStyle/>
          <a:p>
            <a:endParaRPr lang="en-GB" dirty="0"/>
          </a:p>
        </p:txBody>
      </p:sp>
      <p:pic>
        <p:nvPicPr>
          <p:cNvPr id="2050" name="Picture 2" descr="http://login.ramdass.org/WP/wp-content/uploads/2011/09/tree.jpg"/>
          <p:cNvPicPr>
            <a:picLocks noChangeAspect="1" noChangeArrowheads="1"/>
          </p:cNvPicPr>
          <p:nvPr/>
        </p:nvPicPr>
        <p:blipFill>
          <a:blip r:embed="rId2" cstate="print"/>
          <a:srcRect/>
          <a:stretch>
            <a:fillRect/>
          </a:stretch>
        </p:blipFill>
        <p:spPr bwMode="auto">
          <a:xfrm>
            <a:off x="2195736" y="2093962"/>
            <a:ext cx="4795484" cy="4764038"/>
          </a:xfrm>
          <a:prstGeom prst="rect">
            <a:avLst/>
          </a:prstGeom>
          <a:noFill/>
        </p:spPr>
      </p:pic>
      <p:sp>
        <p:nvSpPr>
          <p:cNvPr id="5" name="Rectangle 4"/>
          <p:cNvSpPr/>
          <p:nvPr/>
        </p:nvSpPr>
        <p:spPr>
          <a:xfrm>
            <a:off x="2771800" y="0"/>
            <a:ext cx="3312368"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smtClean="0">
                <a:solidFill>
                  <a:srgbClr val="FFFF00"/>
                </a:solidFill>
                <a:effectLst>
                  <a:outerShdw blurRad="38100" dist="38100" dir="2700000" algn="tl">
                    <a:srgbClr val="000000">
                      <a:alpha val="43137"/>
                    </a:srgbClr>
                  </a:outerShdw>
                </a:effectLst>
              </a:rPr>
              <a:t>“</a:t>
            </a:r>
            <a:r>
              <a:rPr lang="en-GB" sz="4000" b="1" dirty="0" err="1" smtClean="0">
                <a:solidFill>
                  <a:srgbClr val="FFFF00"/>
                </a:solidFill>
                <a:effectLst>
                  <a:outerShdw blurRad="38100" dist="38100" dir="2700000" algn="tl">
                    <a:srgbClr val="000000">
                      <a:alpha val="43137"/>
                    </a:srgbClr>
                  </a:outerShdw>
                </a:effectLst>
              </a:rPr>
              <a:t>Treasoning</a:t>
            </a:r>
            <a:r>
              <a:rPr lang="en-GB" sz="3600" b="1" dirty="0" smtClean="0">
                <a:solidFill>
                  <a:srgbClr val="FFFF00"/>
                </a:solidFill>
              </a:rPr>
              <a:t>!”</a:t>
            </a:r>
            <a:endParaRPr lang="en-GB" sz="3600" b="1" dirty="0">
              <a:solidFill>
                <a:srgbClr val="FFFF00"/>
              </a:solidFill>
            </a:endParaRPr>
          </a:p>
        </p:txBody>
      </p:sp>
      <p:sp>
        <p:nvSpPr>
          <p:cNvPr id="6" name="Explosion 1 5"/>
          <p:cNvSpPr/>
          <p:nvPr/>
        </p:nvSpPr>
        <p:spPr>
          <a:xfrm>
            <a:off x="2627784" y="1628800"/>
            <a:ext cx="3888432" cy="3456384"/>
          </a:xfrm>
          <a:prstGeom prst="irregularSeal1">
            <a:avLst/>
          </a:prstGeom>
          <a:solidFill>
            <a:srgbClr val="92D050"/>
          </a:solid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The </a:t>
            </a:r>
            <a:r>
              <a:rPr lang="en-GB" b="1" u="sng" dirty="0" smtClean="0">
                <a:effectLst>
                  <a:outerShdw blurRad="38100" dist="38100" dir="2700000" algn="tl">
                    <a:srgbClr val="000000">
                      <a:alpha val="43137"/>
                    </a:srgbClr>
                  </a:outerShdw>
                </a:effectLst>
              </a:rPr>
              <a:t>point</a:t>
            </a:r>
            <a:r>
              <a:rPr lang="en-GB" b="1" dirty="0" smtClean="0">
                <a:effectLst>
                  <a:outerShdw blurRad="38100" dist="38100" dir="2700000" algn="tl">
                    <a:srgbClr val="000000">
                      <a:alpha val="43137"/>
                    </a:srgbClr>
                  </a:outerShdw>
                </a:effectLst>
              </a:rPr>
              <a:t> </a:t>
            </a:r>
            <a:r>
              <a:rPr lang="en-GB" b="1" dirty="0" smtClean="0"/>
              <a:t>you are making is the main part of the tree. </a:t>
            </a:r>
            <a:endParaRPr lang="en-GB" b="1" dirty="0"/>
          </a:p>
        </p:txBody>
      </p:sp>
      <p:sp>
        <p:nvSpPr>
          <p:cNvPr id="8" name="Down Arrow 7"/>
          <p:cNvSpPr/>
          <p:nvPr/>
        </p:nvSpPr>
        <p:spPr>
          <a:xfrm rot="1108217">
            <a:off x="3923928" y="5301208"/>
            <a:ext cx="432048" cy="1224136"/>
          </a:xfrm>
          <a:prstGeom prst="down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Down Arrow 8"/>
          <p:cNvSpPr/>
          <p:nvPr/>
        </p:nvSpPr>
        <p:spPr>
          <a:xfrm rot="20786663">
            <a:off x="4637436" y="5262784"/>
            <a:ext cx="432048" cy="1224136"/>
          </a:xfrm>
          <a:prstGeom prst="down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Down Arrow 9"/>
          <p:cNvSpPr/>
          <p:nvPr/>
        </p:nvSpPr>
        <p:spPr>
          <a:xfrm rot="3204358">
            <a:off x="3530647" y="5050086"/>
            <a:ext cx="432048" cy="1224136"/>
          </a:xfrm>
          <a:prstGeom prst="down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own Arrow 10"/>
          <p:cNvSpPr/>
          <p:nvPr/>
        </p:nvSpPr>
        <p:spPr>
          <a:xfrm rot="18372761">
            <a:off x="4977434" y="5081019"/>
            <a:ext cx="432048" cy="1224136"/>
          </a:xfrm>
          <a:prstGeom prst="down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Down Arrow 11"/>
          <p:cNvSpPr/>
          <p:nvPr/>
        </p:nvSpPr>
        <p:spPr>
          <a:xfrm rot="193899">
            <a:off x="4318130" y="5456429"/>
            <a:ext cx="432048" cy="1224136"/>
          </a:xfrm>
          <a:prstGeom prst="down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14"/>
          <p:cNvCxnSpPr/>
          <p:nvPr/>
        </p:nvCxnSpPr>
        <p:spPr>
          <a:xfrm>
            <a:off x="1979712" y="5373216"/>
            <a:ext cx="1152128" cy="216024"/>
          </a:xfrm>
          <a:prstGeom prst="straightConnector1">
            <a:avLst/>
          </a:prstGeom>
          <a:ln w="4762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5122" name="Picture 2" descr="http://mauritiusattractions.com/content/images/guide/mauritius-wind.gif"/>
          <p:cNvPicPr>
            <a:picLocks noChangeAspect="1" noChangeArrowheads="1"/>
          </p:cNvPicPr>
          <p:nvPr/>
        </p:nvPicPr>
        <p:blipFill>
          <a:blip r:embed="rId3" cstate="print"/>
          <a:srcRect/>
          <a:stretch>
            <a:fillRect/>
          </a:stretch>
        </p:blipFill>
        <p:spPr bwMode="auto">
          <a:xfrm>
            <a:off x="6785009" y="1556792"/>
            <a:ext cx="2358991" cy="1556934"/>
          </a:xfrm>
          <a:prstGeom prst="rect">
            <a:avLst/>
          </a:prstGeom>
          <a:solidFill>
            <a:schemeClr val="bg1">
              <a:alpha val="0"/>
            </a:schemeClr>
          </a:solidFill>
        </p:spPr>
      </p:pic>
      <p:sp>
        <p:nvSpPr>
          <p:cNvPr id="17" name="Left Arrow 16"/>
          <p:cNvSpPr/>
          <p:nvPr/>
        </p:nvSpPr>
        <p:spPr>
          <a:xfrm rot="705807">
            <a:off x="6156176" y="2132856"/>
            <a:ext cx="1152128"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Left Arrow 17"/>
          <p:cNvSpPr/>
          <p:nvPr/>
        </p:nvSpPr>
        <p:spPr>
          <a:xfrm rot="20875238">
            <a:off x="6173559" y="2682266"/>
            <a:ext cx="1152128"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Left Arrow 18"/>
          <p:cNvSpPr/>
          <p:nvPr/>
        </p:nvSpPr>
        <p:spPr>
          <a:xfrm rot="18619993">
            <a:off x="6372200" y="2996952"/>
            <a:ext cx="1152128"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Arrow Connector 20"/>
          <p:cNvCxnSpPr>
            <a:stCxn id="23" idx="0"/>
          </p:cNvCxnSpPr>
          <p:nvPr/>
        </p:nvCxnSpPr>
        <p:spPr>
          <a:xfrm flipH="1" flipV="1">
            <a:off x="7092281" y="3284985"/>
            <a:ext cx="788302" cy="440224"/>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7092280" y="3933056"/>
            <a:ext cx="1656184"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accent1">
                    <a:lumMod val="75000"/>
                  </a:schemeClr>
                </a:solidFill>
              </a:rPr>
              <a:t>The “wind” is the </a:t>
            </a:r>
            <a:r>
              <a:rPr lang="en-GB" b="1" u="sng" dirty="0" smtClean="0">
                <a:solidFill>
                  <a:schemeClr val="accent1">
                    <a:lumMod val="75000"/>
                  </a:schemeClr>
                </a:solidFill>
              </a:rPr>
              <a:t>arguments against </a:t>
            </a:r>
            <a:r>
              <a:rPr lang="en-GB" b="1" dirty="0" smtClean="0">
                <a:solidFill>
                  <a:schemeClr val="accent1">
                    <a:lumMod val="75000"/>
                  </a:schemeClr>
                </a:solidFill>
              </a:rPr>
              <a:t>your point </a:t>
            </a:r>
            <a:endParaRPr lang="en-GB" b="1" dirty="0">
              <a:solidFill>
                <a:schemeClr val="accent1">
                  <a:lumMod val="75000"/>
                </a:schemeClr>
              </a:solidFill>
            </a:endParaRPr>
          </a:p>
        </p:txBody>
      </p:sp>
      <p:sp>
        <p:nvSpPr>
          <p:cNvPr id="20" name="Rectangle 19"/>
          <p:cNvSpPr/>
          <p:nvPr/>
        </p:nvSpPr>
        <p:spPr>
          <a:xfrm rot="21367816">
            <a:off x="3456160" y="2715780"/>
            <a:ext cx="2376264" cy="115566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B050"/>
                </a:solidFill>
              </a:rPr>
              <a:t>Ensure the point you are making is the central focus of that paragraph!</a:t>
            </a:r>
            <a:endParaRPr lang="en-GB" b="1" dirty="0">
              <a:solidFill>
                <a:srgbClr val="00B050"/>
              </a:solidFill>
            </a:endParaRPr>
          </a:p>
        </p:txBody>
      </p:sp>
      <p:sp>
        <p:nvSpPr>
          <p:cNvPr id="22" name="Rectangle 21"/>
          <p:cNvSpPr/>
          <p:nvPr/>
        </p:nvSpPr>
        <p:spPr>
          <a:xfrm rot="316885">
            <a:off x="20527" y="4515252"/>
            <a:ext cx="2376264" cy="149813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accent6">
                    <a:lumMod val="50000"/>
                  </a:schemeClr>
                </a:solidFill>
              </a:rPr>
              <a:t>You must </a:t>
            </a:r>
            <a:r>
              <a:rPr lang="en-GB" b="1" u="sng" dirty="0" smtClean="0">
                <a:solidFill>
                  <a:schemeClr val="accent6">
                    <a:lumMod val="50000"/>
                  </a:schemeClr>
                </a:solidFill>
              </a:rPr>
              <a:t>always</a:t>
            </a:r>
            <a:r>
              <a:rPr lang="en-GB" b="1" dirty="0" smtClean="0">
                <a:solidFill>
                  <a:schemeClr val="accent6">
                    <a:lumMod val="50000"/>
                  </a:schemeClr>
                </a:solidFill>
              </a:rPr>
              <a:t> show in your essays what support you have for your points through your ideas and quotes!</a:t>
            </a:r>
            <a:endParaRPr lang="en-GB" b="1" dirty="0">
              <a:solidFill>
                <a:schemeClr val="accent6">
                  <a:lumMod val="50000"/>
                </a:schemeClr>
              </a:solidFill>
            </a:endParaRPr>
          </a:p>
        </p:txBody>
      </p:sp>
      <p:sp>
        <p:nvSpPr>
          <p:cNvPr id="23" name="Rectangle 22"/>
          <p:cNvSpPr/>
          <p:nvPr/>
        </p:nvSpPr>
        <p:spPr>
          <a:xfrm rot="21367816">
            <a:off x="6738410" y="3723656"/>
            <a:ext cx="2376264" cy="136198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2"/>
                </a:solidFill>
              </a:rPr>
              <a:t>You must consider other arguments and perspectives.</a:t>
            </a:r>
            <a:endParaRPr lang="en-GB" b="1" dirty="0">
              <a:solidFill>
                <a:schemeClr val="tx2"/>
              </a:solidFill>
            </a:endParaRPr>
          </a:p>
        </p:txBody>
      </p:sp>
    </p:spTree>
    <p:extLst>
      <p:ext uri="{BB962C8B-B14F-4D97-AF65-F5344CB8AC3E}">
        <p14:creationId xmlns:p14="http://schemas.microsoft.com/office/powerpoint/2010/main" val="34572933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amond(in)">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diamond(in)">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diamond(in)">
                                      <p:cBhvr>
                                        <p:cTn id="1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GB" dirty="0" smtClean="0"/>
          </a:p>
          <a:p>
            <a:endParaRPr lang="en-GB" b="1" dirty="0">
              <a:solidFill>
                <a:srgbClr val="FF0000"/>
              </a:solidFill>
            </a:endParaRPr>
          </a:p>
          <a:p>
            <a:endParaRPr lang="en-GB" dirty="0"/>
          </a:p>
        </p:txBody>
      </p:sp>
      <p:pic>
        <p:nvPicPr>
          <p:cNvPr id="1027" name="Picture 3" descr="C:\Users\eharvey\AppData\Local\Microsoft\Windows\Temporary Internet Files\Content.IE5\NX94CMA5\MP90044282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0"/>
            <a:ext cx="3816424" cy="253978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067944" y="17527"/>
            <a:ext cx="5076056" cy="25397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b="1" dirty="0" smtClean="0">
                <a:solidFill>
                  <a:srgbClr val="FFFF00"/>
                </a:solidFill>
              </a:rPr>
              <a:t>T</a:t>
            </a:r>
            <a:r>
              <a:rPr lang="en-GB" sz="4800" b="1" u="sng" dirty="0" smtClean="0">
                <a:solidFill>
                  <a:srgbClr val="FFC000"/>
                </a:solidFill>
              </a:rPr>
              <a:t>REASON</a:t>
            </a:r>
            <a:r>
              <a:rPr lang="en-GB" sz="4800" b="1" dirty="0" smtClean="0">
                <a:solidFill>
                  <a:srgbClr val="FFC000"/>
                </a:solidFill>
              </a:rPr>
              <a:t>ING</a:t>
            </a:r>
            <a:r>
              <a:rPr lang="en-GB" sz="4800" b="1" dirty="0" smtClean="0">
                <a:solidFill>
                  <a:srgbClr val="FFFF00"/>
                </a:solidFill>
              </a:rPr>
              <a:t>!</a:t>
            </a:r>
            <a:endParaRPr lang="en-GB" sz="4800" b="1" dirty="0">
              <a:solidFill>
                <a:srgbClr val="FFFF00"/>
              </a:solidFill>
            </a:endParaRPr>
          </a:p>
        </p:txBody>
      </p:sp>
      <p:sp>
        <p:nvSpPr>
          <p:cNvPr id="10" name="Title 9"/>
          <p:cNvSpPr>
            <a:spLocks noGrp="1"/>
          </p:cNvSpPr>
          <p:nvPr>
            <p:ph type="title"/>
          </p:nvPr>
        </p:nvSpPr>
        <p:spPr/>
        <p:txBody>
          <a:bodyPr/>
          <a:lstStyle/>
          <a:p>
            <a:endParaRPr lang="en-GB"/>
          </a:p>
        </p:txBody>
      </p:sp>
      <p:sp>
        <p:nvSpPr>
          <p:cNvPr id="12" name="Rectangle 11"/>
          <p:cNvSpPr/>
          <p:nvPr/>
        </p:nvSpPr>
        <p:spPr>
          <a:xfrm>
            <a:off x="0" y="2924944"/>
            <a:ext cx="9144000" cy="338437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02060"/>
                </a:solidFill>
              </a:rPr>
              <a:t>Writing conclusions: which points are most supported? Which have more arguments against?</a:t>
            </a:r>
          </a:p>
          <a:p>
            <a:pPr algn="ctr"/>
            <a:endParaRPr lang="en-GB" sz="2800" b="1" dirty="0">
              <a:solidFill>
                <a:srgbClr val="002060"/>
              </a:solidFill>
            </a:endParaRPr>
          </a:p>
          <a:p>
            <a:pPr algn="ctr"/>
            <a:endParaRPr lang="en-GB" sz="2800" b="1" dirty="0" smtClean="0">
              <a:solidFill>
                <a:srgbClr val="002060"/>
              </a:solidFill>
            </a:endParaRPr>
          </a:p>
          <a:p>
            <a:pPr algn="ctr"/>
            <a:r>
              <a:rPr lang="en-GB" sz="2800" b="1" dirty="0" smtClean="0">
                <a:solidFill>
                  <a:srgbClr val="FF0000"/>
                </a:solidFill>
              </a:rPr>
              <a:t>I.e. is </a:t>
            </a:r>
            <a:r>
              <a:rPr lang="en-GB" sz="2800" b="1" u="sng" dirty="0" smtClean="0">
                <a:solidFill>
                  <a:srgbClr val="FF0000"/>
                </a:solidFill>
              </a:rPr>
              <a:t>your</a:t>
            </a:r>
            <a:r>
              <a:rPr lang="en-GB" sz="2800" b="1" dirty="0" smtClean="0">
                <a:solidFill>
                  <a:srgbClr val="FF0000"/>
                </a:solidFill>
              </a:rPr>
              <a:t> tree left standing? </a:t>
            </a:r>
            <a:endParaRPr lang="en-GB" sz="2800" b="1" dirty="0">
              <a:solidFill>
                <a:srgbClr val="FF0000"/>
              </a:solidFill>
            </a:endParaRPr>
          </a:p>
        </p:txBody>
      </p:sp>
    </p:spTree>
    <p:extLst>
      <p:ext uri="{BB962C8B-B14F-4D97-AF65-F5344CB8AC3E}">
        <p14:creationId xmlns:p14="http://schemas.microsoft.com/office/powerpoint/2010/main" val="40618863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r>
              <a:rPr lang="en-GB" dirty="0" smtClean="0"/>
              <a:t>BLOB TREES</a:t>
            </a:r>
            <a:endParaRPr lang="en-GB" dirty="0"/>
          </a:p>
        </p:txBody>
      </p:sp>
      <p:sp>
        <p:nvSpPr>
          <p:cNvPr id="3" name="Content Placeholder 2"/>
          <p:cNvSpPr>
            <a:spLocks noGrp="1"/>
          </p:cNvSpPr>
          <p:nvPr>
            <p:ph idx="1"/>
          </p:nvPr>
        </p:nvSpPr>
        <p:spPr/>
        <p:txBody>
          <a:bodyPr/>
          <a:lstStyle/>
          <a:p>
            <a:r>
              <a:rPr lang="en-GB" dirty="0" smtClean="0"/>
              <a:t>Pupils consider the type of learner they are in your class my circling </a:t>
            </a:r>
            <a:r>
              <a:rPr lang="en-GB" b="1" i="1" dirty="0" smtClean="0"/>
              <a:t>blobs</a:t>
            </a:r>
            <a:r>
              <a:rPr lang="en-GB" dirty="0" smtClean="0"/>
              <a:t> most like them.</a:t>
            </a:r>
          </a:p>
          <a:p>
            <a:pPr>
              <a:buNone/>
            </a:pPr>
            <a:endParaRPr lang="en-GB" dirty="0" smtClean="0"/>
          </a:p>
          <a:p>
            <a:r>
              <a:rPr lang="en-GB" dirty="0" smtClean="0"/>
              <a:t>Ask questions such as “which would you most want to be?” “Why?” “How can you become this </a:t>
            </a:r>
            <a:r>
              <a:rPr lang="en-GB" dirty="0" err="1" smtClean="0"/>
              <a:t>blib</a:t>
            </a:r>
            <a:r>
              <a:rPr lang="en-GB" dirty="0" smtClean="0"/>
              <a:t> here?”</a:t>
            </a:r>
            <a:endParaRPr lang="en-GB" dirty="0"/>
          </a:p>
        </p:txBody>
      </p:sp>
    </p:spTree>
    <p:extLst>
      <p:ext uri="{BB962C8B-B14F-4D97-AF65-F5344CB8AC3E}">
        <p14:creationId xmlns:p14="http://schemas.microsoft.com/office/powerpoint/2010/main" val="1235811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GB" dirty="0"/>
          </a:p>
        </p:txBody>
      </p:sp>
      <p:pic>
        <p:nvPicPr>
          <p:cNvPr id="4" name="Picture 3" descr="http://static.lulu.com/browse/product_thumbnail.php?productId=20333891&amp;resolution=320"/>
          <p:cNvPicPr/>
          <p:nvPr/>
        </p:nvPicPr>
        <p:blipFill>
          <a:blip r:embed="rId2" cstate="print"/>
          <a:srcRect/>
          <a:stretch>
            <a:fillRect/>
          </a:stretch>
        </p:blipFill>
        <p:spPr bwMode="auto">
          <a:xfrm>
            <a:off x="0" y="476672"/>
            <a:ext cx="4300041" cy="6078810"/>
          </a:xfrm>
          <a:prstGeom prst="rect">
            <a:avLst/>
          </a:prstGeom>
          <a:noFill/>
          <a:ln w="9525">
            <a:noFill/>
            <a:miter lim="800000"/>
            <a:headEnd/>
            <a:tailEnd/>
          </a:ln>
        </p:spPr>
      </p:pic>
      <p:sp>
        <p:nvSpPr>
          <p:cNvPr id="5" name="Title 4"/>
          <p:cNvSpPr>
            <a:spLocks noGrp="1"/>
          </p:cNvSpPr>
          <p:nvPr>
            <p:ph type="title"/>
          </p:nvPr>
        </p:nvSpPr>
        <p:spPr/>
        <p:txBody>
          <a:bodyPr/>
          <a:lstStyle/>
          <a:p>
            <a:endParaRPr lang="en-GB"/>
          </a:p>
        </p:txBody>
      </p:sp>
      <p:pic>
        <p:nvPicPr>
          <p:cNvPr id="6" name="Picture 5" descr="http://www.speechmark.net/sites/speechmark.net/files/styles/publication_cover_full_view/public/sites/speechmark.net/files/products/0035485W.jpg"/>
          <p:cNvPicPr/>
          <p:nvPr/>
        </p:nvPicPr>
        <p:blipFill>
          <a:blip r:embed="rId3" cstate="print"/>
          <a:srcRect/>
          <a:stretch>
            <a:fillRect/>
          </a:stretch>
        </p:blipFill>
        <p:spPr bwMode="auto">
          <a:xfrm>
            <a:off x="4499992" y="476672"/>
            <a:ext cx="4392488" cy="6093296"/>
          </a:xfrm>
          <a:prstGeom prst="rect">
            <a:avLst/>
          </a:prstGeom>
          <a:noFill/>
          <a:ln w="9525">
            <a:noFill/>
            <a:miter lim="800000"/>
            <a:headEnd/>
            <a:tailEnd/>
          </a:ln>
        </p:spPr>
      </p:pic>
    </p:spTree>
    <p:extLst>
      <p:ext uri="{BB962C8B-B14F-4D97-AF65-F5344CB8AC3E}">
        <p14:creationId xmlns:p14="http://schemas.microsoft.com/office/powerpoint/2010/main" val="302076253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r>
              <a:rPr lang="en-GB" dirty="0" smtClean="0"/>
              <a:t>SKILLS WALL BUILDING</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4005735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87424"/>
            <a:ext cx="7772400" cy="1470025"/>
          </a:xfrm>
        </p:spPr>
        <p:txBody>
          <a:bodyPr/>
          <a:lstStyle/>
          <a:p>
            <a:endParaRPr lang="en-GB" b="1" dirty="0"/>
          </a:p>
        </p:txBody>
      </p:sp>
      <p:sp>
        <p:nvSpPr>
          <p:cNvPr id="3" name="Subtitle 2"/>
          <p:cNvSpPr>
            <a:spLocks noGrp="1"/>
          </p:cNvSpPr>
          <p:nvPr>
            <p:ph type="subTitle" idx="1"/>
          </p:nvPr>
        </p:nvSpPr>
        <p:spPr>
          <a:xfrm>
            <a:off x="1259632" y="692696"/>
            <a:ext cx="6400800" cy="1752600"/>
          </a:xfrm>
        </p:spPr>
        <p:txBody>
          <a:bodyPr/>
          <a:lstStyle/>
          <a:p>
            <a:r>
              <a:rPr lang="en-GB" b="1" dirty="0" smtClean="0">
                <a:solidFill>
                  <a:srgbClr val="FF0000"/>
                </a:solidFill>
              </a:rPr>
              <a:t>Build a “wall” in your book of important skills needed today.</a:t>
            </a:r>
            <a:endParaRPr lang="en-GB" b="1" dirty="0">
              <a:solidFill>
                <a:srgbClr val="FF0000"/>
              </a:solidFill>
            </a:endParaRPr>
          </a:p>
        </p:txBody>
      </p:sp>
      <p:grpSp>
        <p:nvGrpSpPr>
          <p:cNvPr id="15" name="Group 14"/>
          <p:cNvGrpSpPr/>
          <p:nvPr/>
        </p:nvGrpSpPr>
        <p:grpSpPr>
          <a:xfrm>
            <a:off x="0" y="3140968"/>
            <a:ext cx="9972600" cy="3240360"/>
            <a:chOff x="0" y="3140968"/>
            <a:chExt cx="9972600" cy="3240360"/>
          </a:xfrm>
        </p:grpSpPr>
        <p:sp>
          <p:nvSpPr>
            <p:cNvPr id="4" name="Rectangle 3"/>
            <p:cNvSpPr/>
            <p:nvPr/>
          </p:nvSpPr>
          <p:spPr>
            <a:xfrm>
              <a:off x="0" y="5301208"/>
              <a:ext cx="2448272" cy="1080120"/>
            </a:xfrm>
            <a:prstGeom prst="rect">
              <a:avLst/>
            </a:prstGeom>
            <a:solidFill>
              <a:schemeClr val="accent6">
                <a:lumMod val="40000"/>
                <a:lumOff val="60000"/>
              </a:schemeClr>
            </a:solidFill>
            <a:ln w="793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483768" y="5301208"/>
              <a:ext cx="2448272" cy="1080120"/>
            </a:xfrm>
            <a:prstGeom prst="rect">
              <a:avLst/>
            </a:prstGeom>
            <a:solidFill>
              <a:schemeClr val="accent6">
                <a:lumMod val="40000"/>
                <a:lumOff val="60000"/>
              </a:schemeClr>
            </a:solidFill>
            <a:ln w="793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b="1" dirty="0">
                <a:solidFill>
                  <a:schemeClr val="tx1"/>
                </a:solidFill>
              </a:endParaRPr>
            </a:p>
          </p:txBody>
        </p:sp>
        <p:sp>
          <p:nvSpPr>
            <p:cNvPr id="6" name="Rectangle 5"/>
            <p:cNvSpPr/>
            <p:nvPr/>
          </p:nvSpPr>
          <p:spPr>
            <a:xfrm>
              <a:off x="5004048" y="5301208"/>
              <a:ext cx="2448272" cy="1080120"/>
            </a:xfrm>
            <a:prstGeom prst="rect">
              <a:avLst/>
            </a:prstGeom>
            <a:solidFill>
              <a:schemeClr val="accent6">
                <a:lumMod val="40000"/>
                <a:lumOff val="60000"/>
              </a:schemeClr>
            </a:solidFill>
            <a:ln w="793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683568" y="4221088"/>
              <a:ext cx="2448272" cy="1080120"/>
            </a:xfrm>
            <a:prstGeom prst="rect">
              <a:avLst/>
            </a:prstGeom>
            <a:solidFill>
              <a:schemeClr val="accent6">
                <a:lumMod val="40000"/>
                <a:lumOff val="60000"/>
              </a:schemeClr>
            </a:solidFill>
            <a:ln w="793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203848" y="4221088"/>
              <a:ext cx="2448272" cy="1080120"/>
            </a:xfrm>
            <a:prstGeom prst="rect">
              <a:avLst/>
            </a:prstGeom>
            <a:solidFill>
              <a:schemeClr val="accent6">
                <a:lumMod val="40000"/>
                <a:lumOff val="60000"/>
              </a:schemeClr>
            </a:solidFill>
            <a:ln w="793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7524328" y="5301208"/>
              <a:ext cx="2448272" cy="1080120"/>
            </a:xfrm>
            <a:prstGeom prst="rect">
              <a:avLst/>
            </a:prstGeom>
            <a:solidFill>
              <a:schemeClr val="accent6">
                <a:lumMod val="40000"/>
                <a:lumOff val="60000"/>
              </a:schemeClr>
            </a:solidFill>
            <a:ln w="793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5652120" y="4221088"/>
              <a:ext cx="2448272" cy="1080120"/>
            </a:xfrm>
            <a:prstGeom prst="rect">
              <a:avLst/>
            </a:prstGeom>
            <a:solidFill>
              <a:schemeClr val="accent6">
                <a:lumMod val="40000"/>
                <a:lumOff val="60000"/>
              </a:schemeClr>
            </a:solidFill>
            <a:ln w="793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411760" y="3140968"/>
              <a:ext cx="2448272" cy="1080120"/>
            </a:xfrm>
            <a:prstGeom prst="rect">
              <a:avLst/>
            </a:prstGeom>
            <a:solidFill>
              <a:schemeClr val="accent6">
                <a:lumMod val="40000"/>
                <a:lumOff val="60000"/>
              </a:schemeClr>
            </a:solidFill>
            <a:ln w="793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4932040" y="3140968"/>
              <a:ext cx="2448272" cy="1080120"/>
            </a:xfrm>
            <a:prstGeom prst="rect">
              <a:avLst/>
            </a:prstGeom>
            <a:solidFill>
              <a:schemeClr val="accent6">
                <a:lumMod val="40000"/>
                <a:lumOff val="60000"/>
              </a:schemeClr>
            </a:solidFill>
            <a:ln w="793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5"/>
          <p:cNvGrpSpPr/>
          <p:nvPr/>
        </p:nvGrpSpPr>
        <p:grpSpPr>
          <a:xfrm>
            <a:off x="-57366" y="2792779"/>
            <a:ext cx="5061414" cy="3588549"/>
            <a:chOff x="-57366" y="2792779"/>
            <a:chExt cx="5061414" cy="3588549"/>
          </a:xfrm>
        </p:grpSpPr>
        <p:sp>
          <p:nvSpPr>
            <p:cNvPr id="13" name="Oval 12"/>
            <p:cNvSpPr/>
            <p:nvPr/>
          </p:nvSpPr>
          <p:spPr>
            <a:xfrm rot="20414703">
              <a:off x="-57366" y="2792779"/>
              <a:ext cx="2839632" cy="12232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t>For example...</a:t>
              </a:r>
              <a:endParaRPr lang="en-GB" sz="3200" b="1" dirty="0"/>
            </a:p>
          </p:txBody>
        </p:sp>
        <p:sp>
          <p:nvSpPr>
            <p:cNvPr id="14" name="Rectangle 13"/>
            <p:cNvSpPr/>
            <p:nvPr/>
          </p:nvSpPr>
          <p:spPr>
            <a:xfrm>
              <a:off x="2555776" y="5301208"/>
              <a:ext cx="2448272" cy="1080120"/>
            </a:xfrm>
            <a:prstGeom prst="rect">
              <a:avLst/>
            </a:prstGeom>
            <a:solidFill>
              <a:schemeClr val="accent6">
                <a:lumMod val="40000"/>
                <a:lumOff val="60000"/>
              </a:schemeClr>
            </a:solidFill>
            <a:ln w="793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b="1" dirty="0">
                <a:solidFill>
                  <a:schemeClr val="tx1"/>
                </a:solidFill>
              </a:endParaRPr>
            </a:p>
          </p:txBody>
        </p:sp>
      </p:grpSp>
      <p:sp>
        <p:nvSpPr>
          <p:cNvPr id="17" name="Oval 16"/>
          <p:cNvSpPr/>
          <p:nvPr/>
        </p:nvSpPr>
        <p:spPr>
          <a:xfrm rot="20321366">
            <a:off x="-582907" y="2646092"/>
            <a:ext cx="4680520" cy="144016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rgbClr val="FFFF00"/>
                </a:solidFill>
              </a:rPr>
              <a:t>Who can build the biggest wall?</a:t>
            </a:r>
            <a:endParaRPr lang="en-GB" sz="3200" b="1" dirty="0">
              <a:solidFill>
                <a:srgbClr val="FFFF00"/>
              </a:solidFill>
            </a:endParaRPr>
          </a:p>
        </p:txBody>
      </p:sp>
      <p:sp>
        <p:nvSpPr>
          <p:cNvPr id="18" name="Oval 17"/>
          <p:cNvSpPr/>
          <p:nvPr/>
        </p:nvSpPr>
        <p:spPr>
          <a:xfrm rot="20321366">
            <a:off x="-454716" y="2352536"/>
            <a:ext cx="4680520" cy="223870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rgbClr val="FF0000"/>
                </a:solidFill>
              </a:rPr>
              <a:t>Let’s feedback, add other peoples’ bricks to your wall!</a:t>
            </a:r>
            <a:endParaRPr lang="en-GB" sz="3200" b="1" dirty="0">
              <a:solidFill>
                <a:srgbClr val="FF0000"/>
              </a:solidFill>
            </a:endParaRPr>
          </a:p>
        </p:txBody>
      </p:sp>
      <p:sp>
        <p:nvSpPr>
          <p:cNvPr id="19" name="Oval 18"/>
          <p:cNvSpPr/>
          <p:nvPr/>
        </p:nvSpPr>
        <p:spPr>
          <a:xfrm rot="20321366">
            <a:off x="-279109" y="2132306"/>
            <a:ext cx="4796519" cy="234130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rgbClr val="FFFF00"/>
                </a:solidFill>
              </a:rPr>
              <a:t>By the end of the lesson you will have knocked down your wall!</a:t>
            </a:r>
            <a:endParaRPr lang="en-GB" sz="3200" b="1" dirty="0">
              <a:solidFill>
                <a:srgbClr val="FFFF00"/>
              </a:solidFill>
            </a:endParaRPr>
          </a:p>
        </p:txBody>
      </p:sp>
    </p:spTree>
    <p:extLst>
      <p:ext uri="{BB962C8B-B14F-4D97-AF65-F5344CB8AC3E}">
        <p14:creationId xmlns:p14="http://schemas.microsoft.com/office/powerpoint/2010/main" val="30613302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amond(in)">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diamond(in)">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diamond(in)">
                                      <p:cBhvr>
                                        <p:cTn id="2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87424"/>
            <a:ext cx="7772400" cy="1470025"/>
          </a:xfrm>
        </p:spPr>
        <p:txBody>
          <a:bodyPr/>
          <a:lstStyle/>
          <a:p>
            <a:endParaRPr lang="en-GB" b="1" dirty="0"/>
          </a:p>
        </p:txBody>
      </p:sp>
      <p:sp>
        <p:nvSpPr>
          <p:cNvPr id="3" name="Subtitle 2"/>
          <p:cNvSpPr>
            <a:spLocks noGrp="1"/>
          </p:cNvSpPr>
          <p:nvPr>
            <p:ph type="subTitle" idx="1"/>
          </p:nvPr>
        </p:nvSpPr>
        <p:spPr>
          <a:xfrm>
            <a:off x="1259632" y="980728"/>
            <a:ext cx="6400800" cy="1752600"/>
          </a:xfrm>
        </p:spPr>
        <p:txBody>
          <a:bodyPr>
            <a:normAutofit fontScale="92500" lnSpcReduction="20000"/>
          </a:bodyPr>
          <a:lstStyle/>
          <a:p>
            <a:r>
              <a:rPr lang="en-GB" b="1" dirty="0" smtClean="0">
                <a:solidFill>
                  <a:srgbClr val="FF0000"/>
                </a:solidFill>
              </a:rPr>
              <a:t>Re-read your work. What “bricks” can be knocked down? If met, cross them off! </a:t>
            </a:r>
          </a:p>
          <a:p>
            <a:r>
              <a:rPr lang="en-GB" b="1" dirty="0" smtClean="0">
                <a:solidFill>
                  <a:srgbClr val="FFC000"/>
                </a:solidFill>
                <a:effectLst>
                  <a:outerShdw blurRad="38100" dist="38100" dir="2700000" algn="tl">
                    <a:srgbClr val="000000">
                      <a:alpha val="43137"/>
                    </a:srgbClr>
                  </a:outerShdw>
                </a:effectLst>
              </a:rPr>
              <a:t>If not, write target next to them!</a:t>
            </a:r>
            <a:endParaRPr lang="en-GB" b="1" dirty="0">
              <a:solidFill>
                <a:srgbClr val="FFC000"/>
              </a:solidFill>
              <a:effectLst>
                <a:outerShdw blurRad="38100" dist="38100" dir="2700000" algn="tl">
                  <a:srgbClr val="000000">
                    <a:alpha val="43137"/>
                  </a:srgbClr>
                </a:outerShdw>
              </a:effectLst>
            </a:endParaRPr>
          </a:p>
        </p:txBody>
      </p:sp>
      <p:grpSp>
        <p:nvGrpSpPr>
          <p:cNvPr id="13" name="Group 14"/>
          <p:cNvGrpSpPr/>
          <p:nvPr/>
        </p:nvGrpSpPr>
        <p:grpSpPr>
          <a:xfrm>
            <a:off x="0" y="3140968"/>
            <a:ext cx="9972600" cy="3240360"/>
            <a:chOff x="0" y="3140968"/>
            <a:chExt cx="9972600" cy="3240360"/>
          </a:xfrm>
        </p:grpSpPr>
        <p:sp>
          <p:nvSpPr>
            <p:cNvPr id="4" name="Rectangle 3"/>
            <p:cNvSpPr/>
            <p:nvPr/>
          </p:nvSpPr>
          <p:spPr>
            <a:xfrm>
              <a:off x="0" y="5301208"/>
              <a:ext cx="2448272" cy="1080120"/>
            </a:xfrm>
            <a:prstGeom prst="rect">
              <a:avLst/>
            </a:prstGeom>
            <a:solidFill>
              <a:schemeClr val="accent6">
                <a:lumMod val="40000"/>
                <a:lumOff val="60000"/>
              </a:schemeClr>
            </a:solidFill>
            <a:ln w="793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483768" y="5301208"/>
              <a:ext cx="2448272" cy="1080120"/>
            </a:xfrm>
            <a:prstGeom prst="rect">
              <a:avLst/>
            </a:prstGeom>
            <a:solidFill>
              <a:schemeClr val="accent6">
                <a:lumMod val="40000"/>
                <a:lumOff val="60000"/>
              </a:schemeClr>
            </a:solidFill>
            <a:ln w="793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b="1" dirty="0">
                <a:solidFill>
                  <a:schemeClr val="tx1"/>
                </a:solidFill>
              </a:endParaRPr>
            </a:p>
          </p:txBody>
        </p:sp>
        <p:sp>
          <p:nvSpPr>
            <p:cNvPr id="6" name="Rectangle 5"/>
            <p:cNvSpPr/>
            <p:nvPr/>
          </p:nvSpPr>
          <p:spPr>
            <a:xfrm>
              <a:off x="5004048" y="5301208"/>
              <a:ext cx="2448272" cy="1080120"/>
            </a:xfrm>
            <a:prstGeom prst="rect">
              <a:avLst/>
            </a:prstGeom>
            <a:solidFill>
              <a:schemeClr val="accent6">
                <a:lumMod val="40000"/>
                <a:lumOff val="60000"/>
              </a:schemeClr>
            </a:solidFill>
            <a:ln w="793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683568" y="4221088"/>
              <a:ext cx="2448272" cy="1080120"/>
            </a:xfrm>
            <a:prstGeom prst="rect">
              <a:avLst/>
            </a:prstGeom>
            <a:solidFill>
              <a:schemeClr val="accent6">
                <a:lumMod val="40000"/>
                <a:lumOff val="60000"/>
              </a:schemeClr>
            </a:solidFill>
            <a:ln w="793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203848" y="4221088"/>
              <a:ext cx="2448272" cy="1080120"/>
            </a:xfrm>
            <a:prstGeom prst="rect">
              <a:avLst/>
            </a:prstGeom>
            <a:solidFill>
              <a:schemeClr val="accent6">
                <a:lumMod val="40000"/>
                <a:lumOff val="60000"/>
              </a:schemeClr>
            </a:solidFill>
            <a:ln w="793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7524328" y="5301208"/>
              <a:ext cx="2448272" cy="1080120"/>
            </a:xfrm>
            <a:prstGeom prst="rect">
              <a:avLst/>
            </a:prstGeom>
            <a:solidFill>
              <a:schemeClr val="accent6">
                <a:lumMod val="40000"/>
                <a:lumOff val="60000"/>
              </a:schemeClr>
            </a:solidFill>
            <a:ln w="793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5652120" y="4221088"/>
              <a:ext cx="2448272" cy="1080120"/>
            </a:xfrm>
            <a:prstGeom prst="rect">
              <a:avLst/>
            </a:prstGeom>
            <a:solidFill>
              <a:schemeClr val="accent6">
                <a:lumMod val="40000"/>
                <a:lumOff val="60000"/>
              </a:schemeClr>
            </a:solidFill>
            <a:ln w="793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411760" y="3140968"/>
              <a:ext cx="2448272" cy="1080120"/>
            </a:xfrm>
            <a:prstGeom prst="rect">
              <a:avLst/>
            </a:prstGeom>
            <a:solidFill>
              <a:schemeClr val="accent6">
                <a:lumMod val="40000"/>
                <a:lumOff val="60000"/>
              </a:schemeClr>
            </a:solidFill>
            <a:ln w="793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4932040" y="3140968"/>
              <a:ext cx="2448272" cy="1080120"/>
            </a:xfrm>
            <a:prstGeom prst="rect">
              <a:avLst/>
            </a:prstGeom>
            <a:solidFill>
              <a:schemeClr val="accent6">
                <a:lumMod val="40000"/>
                <a:lumOff val="60000"/>
              </a:schemeClr>
            </a:solidFill>
            <a:ln w="793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14545088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52" y="0"/>
            <a:ext cx="9144000" cy="1143000"/>
          </a:xfrm>
          <a:solidFill>
            <a:srgbClr val="FF0000"/>
          </a:solidFill>
        </p:spPr>
        <p:txBody>
          <a:bodyPr>
            <a:normAutofit fontScale="90000"/>
          </a:bodyPr>
          <a:lstStyle/>
          <a:p>
            <a:r>
              <a:rPr lang="en-GB" dirty="0" smtClean="0"/>
              <a:t>4 things you can take form today’s lesson!</a:t>
            </a:r>
            <a:endParaRPr lang="en-GB" dirty="0"/>
          </a:p>
        </p:txBody>
      </p:sp>
      <p:sp>
        <p:nvSpPr>
          <p:cNvPr id="3" name="Content Placeholder 2"/>
          <p:cNvSpPr>
            <a:spLocks noGrp="1"/>
          </p:cNvSpPr>
          <p:nvPr>
            <p:ph idx="1"/>
          </p:nvPr>
        </p:nvSpPr>
        <p:spPr>
          <a:xfrm>
            <a:off x="2051720" y="1268760"/>
            <a:ext cx="5040560" cy="4680520"/>
          </a:xfrm>
          <a:solidFill>
            <a:srgbClr val="FFFF99"/>
          </a:solidFill>
          <a:ln w="38100">
            <a:solidFill>
              <a:srgbClr val="C00000"/>
            </a:solidFill>
          </a:ln>
        </p:spPr>
        <p:txBody>
          <a:bodyPr/>
          <a:lstStyle/>
          <a:p>
            <a:pPr algn="ctr">
              <a:buNone/>
            </a:pPr>
            <a:r>
              <a:rPr lang="en-GB" b="1" u="sng" dirty="0" smtClean="0">
                <a:solidFill>
                  <a:srgbClr val="002060"/>
                </a:solidFill>
                <a:effectLst>
                  <a:outerShdw blurRad="38100" dist="38100" dir="2700000" algn="tl">
                    <a:srgbClr val="000000">
                      <a:alpha val="43137"/>
                    </a:srgbClr>
                  </a:outerShdw>
                </a:effectLst>
                <a:latin typeface="Baskerville Old Face" pitchFamily="18" charset="0"/>
              </a:rPr>
              <a:t>TAKE 4</a:t>
            </a:r>
          </a:p>
          <a:p>
            <a:pPr algn="ctr">
              <a:buNone/>
            </a:pPr>
            <a:endParaRPr lang="en-GB" b="1" u="sng" dirty="0">
              <a:solidFill>
                <a:srgbClr val="002060"/>
              </a:solidFill>
              <a:latin typeface="Baskerville Old Face" pitchFamily="18" charset="0"/>
            </a:endParaRPr>
          </a:p>
        </p:txBody>
      </p:sp>
      <p:sp>
        <p:nvSpPr>
          <p:cNvPr id="4" name="Rectangle 3"/>
          <p:cNvSpPr/>
          <p:nvPr/>
        </p:nvSpPr>
        <p:spPr>
          <a:xfrm>
            <a:off x="2699792" y="2132856"/>
            <a:ext cx="3744416" cy="64807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699792" y="3068960"/>
            <a:ext cx="3744416" cy="64807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2699792" y="4005064"/>
            <a:ext cx="3744416" cy="64807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699792" y="4941168"/>
            <a:ext cx="3744416" cy="64807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6516216" y="2276872"/>
            <a:ext cx="288032" cy="28803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6516216" y="3284984"/>
            <a:ext cx="288032" cy="28803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6516216" y="4221088"/>
            <a:ext cx="288032" cy="28803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6516216" y="5085184"/>
            <a:ext cx="288032" cy="28803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6084168" y="1772816"/>
            <a:ext cx="936104" cy="288032"/>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rgbClr val="002060"/>
                </a:solidFill>
              </a:rPr>
              <a:t>      Used?</a:t>
            </a:r>
            <a:endParaRPr lang="en-GB" sz="1400" b="1" dirty="0">
              <a:solidFill>
                <a:srgbClr val="002060"/>
              </a:solidFill>
            </a:endParaRPr>
          </a:p>
        </p:txBody>
      </p:sp>
      <p:sp>
        <p:nvSpPr>
          <p:cNvPr id="13" name="7-Point Star 12"/>
          <p:cNvSpPr/>
          <p:nvPr/>
        </p:nvSpPr>
        <p:spPr>
          <a:xfrm>
            <a:off x="2123728" y="2204864"/>
            <a:ext cx="576064" cy="504056"/>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002060"/>
                </a:solidFill>
              </a:rPr>
              <a:t>1</a:t>
            </a:r>
            <a:endParaRPr lang="en-GB" sz="2400" b="1" dirty="0">
              <a:solidFill>
                <a:srgbClr val="002060"/>
              </a:solidFill>
            </a:endParaRPr>
          </a:p>
        </p:txBody>
      </p:sp>
      <p:sp>
        <p:nvSpPr>
          <p:cNvPr id="14" name="7-Point Star 13"/>
          <p:cNvSpPr/>
          <p:nvPr/>
        </p:nvSpPr>
        <p:spPr>
          <a:xfrm>
            <a:off x="2123728" y="3140968"/>
            <a:ext cx="576064" cy="504056"/>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002060"/>
                </a:solidFill>
              </a:rPr>
              <a:t>2</a:t>
            </a:r>
            <a:endParaRPr lang="en-GB" sz="2400" b="1" dirty="0">
              <a:solidFill>
                <a:srgbClr val="002060"/>
              </a:solidFill>
            </a:endParaRPr>
          </a:p>
        </p:txBody>
      </p:sp>
      <p:sp>
        <p:nvSpPr>
          <p:cNvPr id="15" name="7-Point Star 14"/>
          <p:cNvSpPr/>
          <p:nvPr/>
        </p:nvSpPr>
        <p:spPr>
          <a:xfrm>
            <a:off x="2123728" y="4941168"/>
            <a:ext cx="576064" cy="504056"/>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002060"/>
                </a:solidFill>
              </a:rPr>
              <a:t>4</a:t>
            </a:r>
            <a:endParaRPr lang="en-GB" sz="2400" b="1" dirty="0">
              <a:solidFill>
                <a:srgbClr val="002060"/>
              </a:solidFill>
            </a:endParaRPr>
          </a:p>
        </p:txBody>
      </p:sp>
      <p:sp>
        <p:nvSpPr>
          <p:cNvPr id="16" name="7-Point Star 15"/>
          <p:cNvSpPr/>
          <p:nvPr/>
        </p:nvSpPr>
        <p:spPr>
          <a:xfrm>
            <a:off x="2123728" y="4077072"/>
            <a:ext cx="576064" cy="504056"/>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002060"/>
                </a:solidFill>
              </a:rPr>
              <a:t>3</a:t>
            </a:r>
            <a:endParaRPr lang="en-GB" sz="2400" b="1" dirty="0">
              <a:solidFill>
                <a:srgbClr val="002060"/>
              </a:solidFill>
            </a:endParaRPr>
          </a:p>
        </p:txBody>
      </p:sp>
    </p:spTree>
    <p:extLst>
      <p:ext uri="{BB962C8B-B14F-4D97-AF65-F5344CB8AC3E}">
        <p14:creationId xmlns:p14="http://schemas.microsoft.com/office/powerpoint/2010/main" val="262097048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To generate curiosity, and encourage independent thinking...use formula connectors! </a:t>
            </a:r>
            <a:endParaRPr lang="en-GB" dirty="0"/>
          </a:p>
        </p:txBody>
      </p:sp>
      <p:sp>
        <p:nvSpPr>
          <p:cNvPr id="3" name="Content Placeholder 2"/>
          <p:cNvSpPr>
            <a:spLocks noGrp="1"/>
          </p:cNvSpPr>
          <p:nvPr>
            <p:ph idx="1"/>
          </p:nvPr>
        </p:nvSpPr>
        <p:spPr>
          <a:xfrm>
            <a:off x="395536" y="1700808"/>
            <a:ext cx="8229600" cy="4525963"/>
          </a:xfrm>
        </p:spPr>
        <p:txBody>
          <a:bodyPr>
            <a:normAutofit fontScale="85000" lnSpcReduction="10000"/>
          </a:bodyPr>
          <a:lstStyle/>
          <a:p>
            <a:pPr>
              <a:buNone/>
            </a:pPr>
            <a:endParaRPr lang="en-GB" dirty="0" smtClean="0"/>
          </a:p>
          <a:p>
            <a:pPr algn="ctr">
              <a:buNone/>
            </a:pPr>
            <a:r>
              <a:rPr lang="en-GB" sz="8000" b="1" dirty="0" smtClean="0">
                <a:solidFill>
                  <a:srgbClr val="FF0000"/>
                </a:solidFill>
              </a:rPr>
              <a:t>If</a:t>
            </a:r>
            <a:r>
              <a:rPr lang="en-GB" sz="8000" b="1" dirty="0" smtClean="0"/>
              <a:t> ABC = ABD</a:t>
            </a:r>
          </a:p>
          <a:p>
            <a:pPr algn="ctr">
              <a:buNone/>
            </a:pPr>
            <a:endParaRPr lang="en-GB" sz="8000" b="1" dirty="0" smtClean="0"/>
          </a:p>
          <a:p>
            <a:pPr algn="ctr">
              <a:buNone/>
            </a:pPr>
            <a:r>
              <a:rPr lang="en-GB" sz="8000" b="1" dirty="0" smtClean="0">
                <a:solidFill>
                  <a:srgbClr val="FF0000"/>
                </a:solidFill>
              </a:rPr>
              <a:t>Finish this </a:t>
            </a:r>
            <a:r>
              <a:rPr lang="en-GB" sz="8000" b="1" dirty="0" smtClean="0"/>
              <a:t>MNO=MN</a:t>
            </a:r>
            <a:r>
              <a:rPr lang="en-GB" sz="8000" b="1" dirty="0" smtClean="0">
                <a:solidFill>
                  <a:srgbClr val="FF0000"/>
                </a:solidFill>
              </a:rPr>
              <a:t>?</a:t>
            </a:r>
            <a:endParaRPr lang="en-GB" sz="8000" b="1" dirty="0">
              <a:solidFill>
                <a:srgbClr val="FF0000"/>
              </a:solidFill>
            </a:endParaRPr>
          </a:p>
        </p:txBody>
      </p:sp>
    </p:spTree>
    <p:extLst>
      <p:ext uri="{BB962C8B-B14F-4D97-AF65-F5344CB8AC3E}">
        <p14:creationId xmlns:p14="http://schemas.microsoft.com/office/powerpoint/2010/main" val="32307206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pit” should occur in you lesson...</a:t>
            </a:r>
            <a:endParaRPr lang="en-GB" dirty="0"/>
          </a:p>
        </p:txBody>
      </p:sp>
      <p:sp>
        <p:nvSpPr>
          <p:cNvPr id="3" name="Content Placeholder 2"/>
          <p:cNvSpPr>
            <a:spLocks noGrp="1"/>
          </p:cNvSpPr>
          <p:nvPr>
            <p:ph idx="1"/>
          </p:nvPr>
        </p:nvSpPr>
        <p:spPr/>
        <p:txBody>
          <a:bodyPr/>
          <a:lstStyle/>
          <a:p>
            <a:endParaRPr lang="en-GB" dirty="0"/>
          </a:p>
        </p:txBody>
      </p:sp>
      <p:cxnSp>
        <p:nvCxnSpPr>
          <p:cNvPr id="5" name="Straight Connector 4"/>
          <p:cNvCxnSpPr/>
          <p:nvPr/>
        </p:nvCxnSpPr>
        <p:spPr>
          <a:xfrm>
            <a:off x="1259632" y="1340768"/>
            <a:ext cx="0" cy="43204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1259632" y="5661248"/>
            <a:ext cx="5400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1269242" y="762000"/>
            <a:ext cx="5459104" cy="4285397"/>
          </a:xfrm>
          <a:custGeom>
            <a:avLst/>
            <a:gdLst>
              <a:gd name="connsiteX0" fmla="*/ 0 w 5459104"/>
              <a:gd name="connsiteY0" fmla="*/ 2185916 h 4285397"/>
              <a:gd name="connsiteX1" fmla="*/ 545910 w 5459104"/>
              <a:gd name="connsiteY1" fmla="*/ 2158621 h 4285397"/>
              <a:gd name="connsiteX2" fmla="*/ 1910686 w 5459104"/>
              <a:gd name="connsiteY2" fmla="*/ 3332328 h 4285397"/>
              <a:gd name="connsiteX3" fmla="*/ 3507474 w 5459104"/>
              <a:gd name="connsiteY3" fmla="*/ 3823648 h 4285397"/>
              <a:gd name="connsiteX4" fmla="*/ 5172501 w 5459104"/>
              <a:gd name="connsiteY4" fmla="*/ 561833 h 4285397"/>
              <a:gd name="connsiteX5" fmla="*/ 5227092 w 5459104"/>
              <a:gd name="connsiteY5" fmla="*/ 452651 h 428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9104" h="4285397">
                <a:moveTo>
                  <a:pt x="0" y="2185916"/>
                </a:moveTo>
                <a:cubicBezTo>
                  <a:pt x="113731" y="2076734"/>
                  <a:pt x="227462" y="1967552"/>
                  <a:pt x="545910" y="2158621"/>
                </a:cubicBezTo>
                <a:cubicBezTo>
                  <a:pt x="864358" y="2349690"/>
                  <a:pt x="1417092" y="3054824"/>
                  <a:pt x="1910686" y="3332328"/>
                </a:cubicBezTo>
                <a:cubicBezTo>
                  <a:pt x="2404280" y="3609832"/>
                  <a:pt x="2963838" y="4285397"/>
                  <a:pt x="3507474" y="3823648"/>
                </a:cubicBezTo>
                <a:cubicBezTo>
                  <a:pt x="4051110" y="3361899"/>
                  <a:pt x="4885898" y="1123666"/>
                  <a:pt x="5172501" y="561833"/>
                </a:cubicBezTo>
                <a:cubicBezTo>
                  <a:pt x="5459104" y="0"/>
                  <a:pt x="5343098" y="226325"/>
                  <a:pt x="5227092" y="452651"/>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Rectangle 9"/>
          <p:cNvSpPr/>
          <p:nvPr/>
        </p:nvSpPr>
        <p:spPr>
          <a:xfrm>
            <a:off x="0" y="1412776"/>
            <a:ext cx="115212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clarity</a:t>
            </a:r>
            <a:endParaRPr lang="en-GB" dirty="0"/>
          </a:p>
        </p:txBody>
      </p:sp>
      <p:sp>
        <p:nvSpPr>
          <p:cNvPr id="11" name="Rectangle 10"/>
          <p:cNvSpPr/>
          <p:nvPr/>
        </p:nvSpPr>
        <p:spPr>
          <a:xfrm>
            <a:off x="0" y="5229200"/>
            <a:ext cx="115212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confusion</a:t>
            </a:r>
            <a:endParaRPr lang="en-GB" dirty="0"/>
          </a:p>
        </p:txBody>
      </p:sp>
      <p:cxnSp>
        <p:nvCxnSpPr>
          <p:cNvPr id="13" name="Straight Arrow Connector 12"/>
          <p:cNvCxnSpPr/>
          <p:nvPr/>
        </p:nvCxnSpPr>
        <p:spPr>
          <a:xfrm>
            <a:off x="2267744" y="1196752"/>
            <a:ext cx="2304256" cy="3096344"/>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5163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60000"/>
              <a:lumOff val="40000"/>
            </a:schemeClr>
          </a:solidFill>
        </p:spPr>
        <p:txBody>
          <a:bodyPr>
            <a:normAutofit fontScale="90000"/>
          </a:bodyPr>
          <a:lstStyle/>
          <a:p>
            <a:r>
              <a:rPr lang="en-GB" dirty="0" smtClean="0"/>
              <a:t>Independent learners, what do they look like? ( Jill William)</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They make decisions</a:t>
            </a:r>
          </a:p>
          <a:p>
            <a:r>
              <a:rPr lang="en-GB" dirty="0" smtClean="0"/>
              <a:t>Confident to question</a:t>
            </a:r>
          </a:p>
          <a:p>
            <a:r>
              <a:rPr lang="en-GB" dirty="0" smtClean="0"/>
              <a:t>Motivated to take risks</a:t>
            </a:r>
          </a:p>
          <a:p>
            <a:r>
              <a:rPr lang="en-GB" dirty="0" smtClean="0"/>
              <a:t>Revisit tasks/questions  without being asked</a:t>
            </a:r>
          </a:p>
          <a:p>
            <a:r>
              <a:rPr lang="en-GB" dirty="0" smtClean="0"/>
              <a:t>Take initiative</a:t>
            </a:r>
          </a:p>
          <a:p>
            <a:r>
              <a:rPr lang="en-GB" dirty="0" smtClean="0"/>
              <a:t>Balance the expectations of others</a:t>
            </a:r>
          </a:p>
          <a:p>
            <a:r>
              <a:rPr lang="en-GB" dirty="0" smtClean="0"/>
              <a:t>Take some responsibility for creating, organising and maintaining the learning environment</a:t>
            </a:r>
          </a:p>
          <a:p>
            <a:r>
              <a:rPr lang="en-GB" dirty="0" smtClean="0"/>
              <a:t>Confident to seek help</a:t>
            </a:r>
          </a:p>
          <a:p>
            <a:r>
              <a:rPr lang="en-GB" dirty="0" smtClean="0"/>
              <a:t>Bring personal experiences to the task</a:t>
            </a:r>
            <a:endParaRPr lang="en-GB" dirty="0"/>
          </a:p>
        </p:txBody>
      </p:sp>
    </p:spTree>
    <p:extLst>
      <p:ext uri="{BB962C8B-B14F-4D97-AF65-F5344CB8AC3E}">
        <p14:creationId xmlns:p14="http://schemas.microsoft.com/office/powerpoint/2010/main" val="1977980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r>
              <a:rPr lang="en-GB" dirty="0" smtClean="0"/>
              <a:t>Role reversal</a:t>
            </a:r>
            <a:endParaRPr lang="en-GB" dirty="0"/>
          </a:p>
        </p:txBody>
      </p:sp>
      <p:sp>
        <p:nvSpPr>
          <p:cNvPr id="3" name="Content Placeholder 2"/>
          <p:cNvSpPr>
            <a:spLocks noGrp="1"/>
          </p:cNvSpPr>
          <p:nvPr>
            <p:ph idx="1"/>
          </p:nvPr>
        </p:nvSpPr>
        <p:spPr/>
        <p:txBody>
          <a:bodyPr/>
          <a:lstStyle/>
          <a:p>
            <a:r>
              <a:rPr lang="en-GB" dirty="0" smtClean="0"/>
              <a:t>Give students two real exam answers</a:t>
            </a:r>
          </a:p>
          <a:p>
            <a:r>
              <a:rPr lang="en-GB" dirty="0" smtClean="0"/>
              <a:t>One at A* and one at B or C</a:t>
            </a:r>
          </a:p>
          <a:p>
            <a:r>
              <a:rPr lang="en-GB" dirty="0" smtClean="0"/>
              <a:t>Get them to mark them without knowing the mark.</a:t>
            </a:r>
          </a:p>
          <a:p>
            <a:r>
              <a:rPr lang="en-GB" dirty="0" smtClean="0"/>
              <a:t>Write WWW and EBI</a:t>
            </a:r>
          </a:p>
          <a:p>
            <a:r>
              <a:rPr lang="en-GB" dirty="0" smtClean="0"/>
              <a:t>Show pupils the marks and grade</a:t>
            </a:r>
          </a:p>
          <a:p>
            <a:r>
              <a:rPr lang="en-GB" dirty="0" smtClean="0"/>
              <a:t>Ask them what they have learned.</a:t>
            </a:r>
            <a:endParaRPr lang="en-GB" dirty="0"/>
          </a:p>
        </p:txBody>
      </p:sp>
    </p:spTree>
    <p:extLst>
      <p:ext uri="{BB962C8B-B14F-4D97-AF65-F5344CB8AC3E}">
        <p14:creationId xmlns:p14="http://schemas.microsoft.com/office/powerpoint/2010/main" val="797281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r>
              <a:rPr lang="en-GB" dirty="0" smtClean="0"/>
              <a:t>Question Quadrant</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73576972"/>
              </p:ext>
            </p:extLst>
          </p:nvPr>
        </p:nvGraphicFramePr>
        <p:xfrm>
          <a:off x="457200" y="1600200"/>
          <a:ext cx="8229600" cy="4471392"/>
        </p:xfrm>
        <a:graphic>
          <a:graphicData uri="http://schemas.openxmlformats.org/drawingml/2006/table">
            <a:tbl>
              <a:tblPr firstRow="1" bandRow="1">
                <a:tableStyleId>{5C22544A-7EE6-4342-B048-85BDC9FD1C3A}</a:tableStyleId>
              </a:tblPr>
              <a:tblGrid>
                <a:gridCol w="4114800"/>
                <a:gridCol w="4114800"/>
              </a:tblGrid>
              <a:tr h="2260848">
                <a:tc>
                  <a:txBody>
                    <a:bodyPr/>
                    <a:lstStyle/>
                    <a:p>
                      <a:pPr algn="ctr"/>
                      <a:r>
                        <a:rPr lang="en-GB" u="sng" dirty="0" smtClean="0"/>
                        <a:t>The answer is in the book</a:t>
                      </a:r>
                    </a:p>
                    <a:p>
                      <a:pPr algn="ctr"/>
                      <a:r>
                        <a:rPr lang="en-GB" b="0" u="none" dirty="0" smtClean="0"/>
                        <a:t> (comprehension)</a:t>
                      </a:r>
                      <a:endParaRPr lang="en-GB" b="0" u="none" dirty="0"/>
                    </a:p>
                  </a:txBody>
                  <a:tcPr/>
                </a:tc>
                <a:tc>
                  <a:txBody>
                    <a:bodyPr/>
                    <a:lstStyle/>
                    <a:p>
                      <a:pPr algn="ctr"/>
                      <a:r>
                        <a:rPr lang="en-GB" dirty="0" smtClean="0"/>
                        <a:t> </a:t>
                      </a:r>
                      <a:r>
                        <a:rPr lang="en-GB" u="sng" dirty="0" smtClean="0"/>
                        <a:t>Use Your imagination</a:t>
                      </a:r>
                    </a:p>
                    <a:p>
                      <a:pPr algn="ctr"/>
                      <a:r>
                        <a:rPr lang="en-GB" u="none" dirty="0" smtClean="0"/>
                        <a:t>( Speculation)</a:t>
                      </a:r>
                      <a:endParaRPr lang="en-GB" u="none" dirty="0"/>
                    </a:p>
                  </a:txBody>
                  <a:tcPr/>
                </a:tc>
              </a:tr>
              <a:tr h="2210544">
                <a:tc>
                  <a:txBody>
                    <a:bodyPr/>
                    <a:lstStyle/>
                    <a:p>
                      <a:pPr algn="ctr"/>
                      <a:r>
                        <a:rPr lang="en-GB" u="sng" dirty="0" smtClean="0"/>
                        <a:t>Ask and expert</a:t>
                      </a:r>
                    </a:p>
                    <a:p>
                      <a:pPr algn="ctr"/>
                      <a:r>
                        <a:rPr lang="en-GB" u="none" dirty="0" smtClean="0"/>
                        <a:t>(Factual questioning)</a:t>
                      </a:r>
                      <a:endParaRPr lang="en-GB" u="none" dirty="0"/>
                    </a:p>
                  </a:txBody>
                  <a:tcPr/>
                </a:tc>
                <a:tc>
                  <a:txBody>
                    <a:bodyPr/>
                    <a:lstStyle/>
                    <a:p>
                      <a:pPr algn="ctr"/>
                      <a:r>
                        <a:rPr lang="en-GB" u="sng" dirty="0" smtClean="0"/>
                        <a:t>You really have to think about it</a:t>
                      </a:r>
                    </a:p>
                    <a:p>
                      <a:pPr algn="ctr"/>
                      <a:r>
                        <a:rPr lang="en-GB" u="none" dirty="0" smtClean="0"/>
                        <a:t>Enquiry</a:t>
                      </a:r>
                      <a:endParaRPr lang="en-GB" u="none" dirty="0"/>
                    </a:p>
                  </a:txBody>
                  <a:tcPr/>
                </a:tc>
              </a:tr>
            </a:tbl>
          </a:graphicData>
        </a:graphic>
      </p:graphicFrame>
      <p:sp>
        <p:nvSpPr>
          <p:cNvPr id="5" name="TextBox 4"/>
          <p:cNvSpPr txBox="1"/>
          <p:nvPr/>
        </p:nvSpPr>
        <p:spPr>
          <a:xfrm>
            <a:off x="1115616" y="6093296"/>
            <a:ext cx="7344816" cy="369332"/>
          </a:xfrm>
          <a:prstGeom prst="rect">
            <a:avLst/>
          </a:prstGeom>
          <a:noFill/>
        </p:spPr>
        <p:txBody>
          <a:bodyPr wrap="square" rtlCol="0">
            <a:spAutoFit/>
          </a:bodyPr>
          <a:lstStyle/>
          <a:p>
            <a:pPr algn="ctr"/>
            <a:r>
              <a:rPr lang="en-GB" dirty="0" smtClean="0"/>
              <a:t>Phil Cam’s 20 Thinking tools-2006</a:t>
            </a:r>
            <a:endParaRPr lang="en-GB" dirty="0"/>
          </a:p>
        </p:txBody>
      </p:sp>
    </p:spTree>
    <p:extLst>
      <p:ext uri="{BB962C8B-B14F-4D97-AF65-F5344CB8AC3E}">
        <p14:creationId xmlns:p14="http://schemas.microsoft.com/office/powerpoint/2010/main" val="529444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r>
              <a:rPr lang="en-GB" dirty="0" smtClean="0"/>
              <a:t>Leadership roles</a:t>
            </a:r>
            <a:endParaRPr lang="en-GB" dirty="0"/>
          </a:p>
        </p:txBody>
      </p:sp>
      <p:sp>
        <p:nvSpPr>
          <p:cNvPr id="7" name="Content Placeholder 6"/>
          <p:cNvSpPr>
            <a:spLocks noGrp="1"/>
          </p:cNvSpPr>
          <p:nvPr>
            <p:ph idx="1"/>
          </p:nvPr>
        </p:nvSpPr>
        <p:spPr/>
        <p:txBody>
          <a:bodyPr/>
          <a:lstStyle/>
          <a:p>
            <a:r>
              <a:rPr lang="en-GB" dirty="0" smtClean="0"/>
              <a:t>Pupils are given cards with their role for the lesson (these can change each lesson) at the end, or at point in the lesson, ask them to check on progress for their area</a:t>
            </a:r>
            <a:r>
              <a:rPr lang="en-GB" dirty="0" smtClean="0"/>
              <a:t>.</a:t>
            </a:r>
          </a:p>
          <a:p>
            <a:r>
              <a:rPr lang="en-GB" dirty="0" smtClean="0"/>
              <a:t>Do they have any questions for the teacher?</a:t>
            </a:r>
          </a:p>
          <a:p>
            <a:r>
              <a:rPr lang="en-GB" dirty="0" smtClean="0"/>
              <a:t>Have they seen evidence of their given area in the lessons?</a:t>
            </a:r>
          </a:p>
          <a:p>
            <a:r>
              <a:rPr lang="en-GB" dirty="0" smtClean="0"/>
              <a:t>Can they suggest any improvements?</a:t>
            </a:r>
            <a:endParaRPr lang="en-GB" dirty="0" smtClean="0"/>
          </a:p>
          <a:p>
            <a:endParaRPr lang="en-GB" dirty="0" smtClean="0"/>
          </a:p>
          <a:p>
            <a:endParaRPr lang="en-GB" dirty="0"/>
          </a:p>
        </p:txBody>
      </p:sp>
    </p:spTree>
    <p:extLst>
      <p:ext uri="{BB962C8B-B14F-4D97-AF65-F5344CB8AC3E}">
        <p14:creationId xmlns:p14="http://schemas.microsoft.com/office/powerpoint/2010/main" val="2960731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r>
              <a:rPr lang="en-US" dirty="0" smtClean="0"/>
              <a:t>Leadership cards</a:t>
            </a:r>
            <a:endParaRPr lang="en-US" dirty="0"/>
          </a:p>
        </p:txBody>
      </p:sp>
      <p:sp>
        <p:nvSpPr>
          <p:cNvPr id="3" name="Content Placeholder 2"/>
          <p:cNvSpPr>
            <a:spLocks noGrp="1"/>
          </p:cNvSpPr>
          <p:nvPr>
            <p:ph idx="1"/>
          </p:nvPr>
        </p:nvSpPr>
        <p:spPr/>
        <p:txBody>
          <a:bodyPr/>
          <a:lstStyle/>
          <a:p>
            <a:r>
              <a:rPr lang="en-GB" dirty="0"/>
              <a:t>Growth Mind-set Monitor</a:t>
            </a:r>
          </a:p>
          <a:p>
            <a:r>
              <a:rPr lang="en-GB" dirty="0"/>
              <a:t>Literacy Monitor</a:t>
            </a:r>
          </a:p>
          <a:p>
            <a:r>
              <a:rPr lang="en-GB" dirty="0"/>
              <a:t>Numeracy Monitor</a:t>
            </a:r>
          </a:p>
          <a:p>
            <a:r>
              <a:rPr lang="en-GB" dirty="0"/>
              <a:t>Progress monitor</a:t>
            </a:r>
          </a:p>
          <a:p>
            <a:r>
              <a:rPr lang="en-GB" dirty="0"/>
              <a:t>Skills monitor</a:t>
            </a:r>
          </a:p>
          <a:p>
            <a:r>
              <a:rPr lang="en-GB" dirty="0"/>
              <a:t>Risk monitor</a:t>
            </a:r>
          </a:p>
        </p:txBody>
      </p:sp>
    </p:spTree>
    <p:extLst>
      <p:ext uri="{BB962C8B-B14F-4D97-AF65-F5344CB8AC3E}">
        <p14:creationId xmlns:p14="http://schemas.microsoft.com/office/powerpoint/2010/main" val="4292954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r>
              <a:rPr lang="en-US" dirty="0" smtClean="0"/>
              <a:t>Question maps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At the centre have the lesson tile or lesson objectives.</a:t>
            </a:r>
          </a:p>
          <a:p>
            <a:r>
              <a:rPr lang="en-US" dirty="0" smtClean="0"/>
              <a:t>Around this have questions and task that pupils can do.</a:t>
            </a:r>
          </a:p>
          <a:p>
            <a:r>
              <a:rPr lang="en-US" dirty="0" smtClean="0"/>
              <a:t>Each task has points, 2, 5 or 10 and these vary in challenge using Blooms.</a:t>
            </a:r>
          </a:p>
          <a:p>
            <a:r>
              <a:rPr lang="en-US" dirty="0" smtClean="0"/>
              <a:t>Pupils work in pairs or groups and have a set time to get as many points as they can.</a:t>
            </a:r>
          </a:p>
          <a:p>
            <a:r>
              <a:rPr lang="en-US" dirty="0" smtClean="0"/>
              <a:t>You can include compulsory questions.</a:t>
            </a:r>
          </a:p>
          <a:p>
            <a:r>
              <a:rPr lang="en-US" dirty="0" smtClean="0"/>
              <a:t>Each person in the group, must have the answer written down, then you can tick their sheet.</a:t>
            </a:r>
          </a:p>
          <a:p>
            <a:r>
              <a:rPr lang="en-US" dirty="0" smtClean="0"/>
              <a:t>Highest points wins.</a:t>
            </a:r>
            <a:endParaRPr lang="en-US" dirty="0"/>
          </a:p>
        </p:txBody>
      </p:sp>
    </p:spTree>
    <p:extLst>
      <p:ext uri="{BB962C8B-B14F-4D97-AF65-F5344CB8AC3E}">
        <p14:creationId xmlns:p14="http://schemas.microsoft.com/office/powerpoint/2010/main" val="2965298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1453498717"/>
              </p:ext>
            </p:extLst>
          </p:nvPr>
        </p:nvGraphicFramePr>
        <p:xfrm>
          <a:off x="2051720" y="11671"/>
          <a:ext cx="5112568" cy="6932296"/>
        </p:xfrm>
        <a:graphic>
          <a:graphicData uri="http://schemas.openxmlformats.org/presentationml/2006/ole">
            <mc:AlternateContent xmlns:mc="http://schemas.openxmlformats.org/markup-compatibility/2006">
              <mc:Choice xmlns:v="urn:schemas-microsoft-com:vml" Requires="v">
                <p:oleObj spid="_x0000_s1028" name="Document" r:id="rId3" imgW="7175500" imgH="9728200" progId="Word.Document.12">
                  <p:embed/>
                </p:oleObj>
              </mc:Choice>
              <mc:Fallback>
                <p:oleObj name="Document" r:id="rId3" imgW="7175500" imgH="9728200" progId="Word.Document.12">
                  <p:embed/>
                  <p:pic>
                    <p:nvPicPr>
                      <p:cNvPr id="0" name=""/>
                      <p:cNvPicPr/>
                      <p:nvPr/>
                    </p:nvPicPr>
                    <p:blipFill>
                      <a:blip r:embed="rId4"/>
                      <a:stretch>
                        <a:fillRect/>
                      </a:stretch>
                    </p:blipFill>
                    <p:spPr>
                      <a:xfrm>
                        <a:off x="2051720" y="11671"/>
                        <a:ext cx="5112568" cy="6932296"/>
                      </a:xfrm>
                      <a:prstGeom prst="rect">
                        <a:avLst/>
                      </a:prstGeom>
                    </p:spPr>
                  </p:pic>
                </p:oleObj>
              </mc:Fallback>
            </mc:AlternateContent>
          </a:graphicData>
        </a:graphic>
      </p:graphicFrame>
    </p:spTree>
    <p:extLst>
      <p:ext uri="{BB962C8B-B14F-4D97-AF65-F5344CB8AC3E}">
        <p14:creationId xmlns:p14="http://schemas.microsoft.com/office/powerpoint/2010/main" val="1391755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r>
              <a:rPr lang="en-US" dirty="0" smtClean="0"/>
              <a:t>Back to Back questioning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Pupils given a stimulus ( text, image or video)</a:t>
            </a:r>
          </a:p>
          <a:p>
            <a:r>
              <a:rPr lang="en-US" dirty="0" smtClean="0"/>
              <a:t>Give them time to process it.</a:t>
            </a:r>
          </a:p>
          <a:p>
            <a:r>
              <a:rPr lang="en-US" dirty="0" smtClean="0"/>
              <a:t>With white boards or paper.</a:t>
            </a:r>
          </a:p>
          <a:p>
            <a:r>
              <a:rPr lang="en-US" dirty="0" smtClean="0"/>
              <a:t>Get pupils to stand or sit with their back to each other.</a:t>
            </a:r>
          </a:p>
          <a:p>
            <a:r>
              <a:rPr lang="en-US" dirty="0" smtClean="0"/>
              <a:t>As a question, that each person answers.</a:t>
            </a:r>
          </a:p>
          <a:p>
            <a:r>
              <a:rPr lang="en-US" dirty="0" smtClean="0"/>
              <a:t>They then turn and compare, and decide which is better and why.</a:t>
            </a:r>
          </a:p>
          <a:p>
            <a:r>
              <a:rPr lang="en-US" dirty="0" smtClean="0"/>
              <a:t>Questions increase in challenge using Blooms.</a:t>
            </a:r>
            <a:endParaRPr lang="en-US" dirty="0"/>
          </a:p>
        </p:txBody>
      </p:sp>
    </p:spTree>
    <p:extLst>
      <p:ext uri="{BB962C8B-B14F-4D97-AF65-F5344CB8AC3E}">
        <p14:creationId xmlns:p14="http://schemas.microsoft.com/office/powerpoint/2010/main" val="3494568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p:txBody>
          <a:bodyPr/>
          <a:lstStyle/>
          <a:p>
            <a:r>
              <a:rPr lang="en-US" dirty="0" smtClean="0"/>
              <a:t>The Perfect </a:t>
            </a:r>
            <a:r>
              <a:rPr lang="en-US" dirty="0" err="1" smtClean="0"/>
              <a:t>ofsted</a:t>
            </a:r>
            <a:r>
              <a:rPr lang="en-US" dirty="0" smtClean="0"/>
              <a:t> lesson. J </a:t>
            </a:r>
            <a:r>
              <a:rPr lang="en-US" dirty="0" err="1" smtClean="0"/>
              <a:t>Beere</a:t>
            </a:r>
            <a:r>
              <a:rPr lang="en-US" dirty="0" smtClean="0"/>
              <a:t> 2012</a:t>
            </a:r>
          </a:p>
          <a:p>
            <a:r>
              <a:rPr lang="en-US" dirty="0" smtClean="0"/>
              <a:t>Will </a:t>
            </a:r>
            <a:r>
              <a:rPr lang="en-US" dirty="0" err="1" smtClean="0"/>
              <a:t>Ord</a:t>
            </a:r>
            <a:r>
              <a:rPr lang="en-US" dirty="0" smtClean="0"/>
              <a:t>- Thinking Education</a:t>
            </a:r>
          </a:p>
          <a:p>
            <a:r>
              <a:rPr lang="en-US" dirty="0" smtClean="0"/>
              <a:t>20 Thinking tools. P Cam 2006</a:t>
            </a:r>
          </a:p>
          <a:p>
            <a:r>
              <a:rPr lang="en-US" dirty="0"/>
              <a:t>Mindset: How You Can Fulfill Your </a:t>
            </a:r>
            <a:r>
              <a:rPr lang="en-US" dirty="0" err="1"/>
              <a:t>Potentia'l</a:t>
            </a:r>
            <a:r>
              <a:rPr lang="en-US" dirty="0"/>
              <a:t>:  Carol S. </a:t>
            </a:r>
            <a:r>
              <a:rPr lang="en-US" dirty="0" err="1" smtClean="0"/>
              <a:t>Dweck</a:t>
            </a:r>
            <a:endParaRPr lang="en-US" dirty="0" smtClean="0"/>
          </a:p>
          <a:p>
            <a:r>
              <a:rPr lang="en-US" dirty="0" smtClean="0"/>
              <a:t>Promoting independent learning in the classroom. </a:t>
            </a:r>
            <a:r>
              <a:rPr lang="en-US" smtClean="0"/>
              <a:t>Jill William 2003</a:t>
            </a:r>
            <a:endParaRPr lang="en-US" dirty="0"/>
          </a:p>
        </p:txBody>
      </p:sp>
    </p:spTree>
    <p:extLst>
      <p:ext uri="{BB962C8B-B14F-4D97-AF65-F5344CB8AC3E}">
        <p14:creationId xmlns:p14="http://schemas.microsoft.com/office/powerpoint/2010/main" val="2634505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558ED5"/>
          </a:solidFill>
        </p:spPr>
        <p:txBody>
          <a:bodyPr>
            <a:normAutofit fontScale="90000"/>
          </a:bodyPr>
          <a:lstStyle/>
          <a:p>
            <a:r>
              <a:rPr lang="en-GB" dirty="0" smtClean="0"/>
              <a:t>Golden rules for supporting literacy in any classroom</a:t>
            </a:r>
            <a:endParaRPr lang="en-GB" dirty="0"/>
          </a:p>
        </p:txBody>
      </p:sp>
      <p:sp>
        <p:nvSpPr>
          <p:cNvPr id="3" name="Content Placeholder 2"/>
          <p:cNvSpPr>
            <a:spLocks noGrp="1"/>
          </p:cNvSpPr>
          <p:nvPr>
            <p:ph idx="1"/>
          </p:nvPr>
        </p:nvSpPr>
        <p:spPr/>
        <p:txBody>
          <a:bodyPr/>
          <a:lstStyle/>
          <a:p>
            <a:r>
              <a:rPr lang="en-GB" dirty="0" smtClean="0"/>
              <a:t>Talk the talk, so they can walk the walk (sloppy speech will only produce sloppy writing)</a:t>
            </a:r>
          </a:p>
          <a:p>
            <a:r>
              <a:rPr lang="en-GB" dirty="0" smtClean="0"/>
              <a:t>Provide scaffolding for talk</a:t>
            </a:r>
          </a:p>
          <a:p>
            <a:r>
              <a:rPr lang="en-GB" dirty="0" smtClean="0"/>
              <a:t>If they can say it, they can write it</a:t>
            </a:r>
          </a:p>
          <a:p>
            <a:r>
              <a:rPr lang="en-GB" dirty="0" smtClean="0"/>
              <a:t>Good writing is a construct, without any scaffolding it will fall apart</a:t>
            </a:r>
          </a:p>
          <a:p>
            <a:r>
              <a:rPr lang="en-GB" dirty="0" smtClean="0"/>
              <a:t>Assess for content And literacy</a:t>
            </a:r>
            <a:endParaRPr lang="en-GB" dirty="0"/>
          </a:p>
        </p:txBody>
      </p:sp>
    </p:spTree>
    <p:extLst>
      <p:ext uri="{BB962C8B-B14F-4D97-AF65-F5344CB8AC3E}">
        <p14:creationId xmlns:p14="http://schemas.microsoft.com/office/powerpoint/2010/main" val="2909556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558ED5"/>
          </a:solidFill>
        </p:spPr>
        <p:txBody>
          <a:bodyPr>
            <a:normAutofit/>
          </a:bodyPr>
          <a:lstStyle/>
          <a:p>
            <a:r>
              <a:rPr lang="en-GB" sz="3200" dirty="0" smtClean="0"/>
              <a:t>Mind </a:t>
            </a:r>
            <a:r>
              <a:rPr lang="en-GB" sz="3200" dirty="0" smtClean="0"/>
              <a:t>sets- Know what you are dealing with and try to develop open mind sets</a:t>
            </a:r>
            <a:endParaRPr lang="en-GB" sz="3200" dirty="0"/>
          </a:p>
        </p:txBody>
      </p:sp>
      <p:sp>
        <p:nvSpPr>
          <p:cNvPr id="4" name="Text Placeholder 3"/>
          <p:cNvSpPr>
            <a:spLocks noGrp="1"/>
          </p:cNvSpPr>
          <p:nvPr>
            <p:ph type="body" idx="1"/>
          </p:nvPr>
        </p:nvSpPr>
        <p:spPr/>
        <p:txBody>
          <a:bodyPr/>
          <a:lstStyle/>
          <a:p>
            <a:r>
              <a:rPr lang="en-GB" dirty="0" smtClean="0"/>
              <a:t>Open (growth)  Mind-set </a:t>
            </a:r>
            <a:endParaRPr lang="en-GB" dirty="0"/>
          </a:p>
        </p:txBody>
      </p:sp>
      <p:sp>
        <p:nvSpPr>
          <p:cNvPr id="5" name="Content Placeholder 4"/>
          <p:cNvSpPr>
            <a:spLocks noGrp="1"/>
          </p:cNvSpPr>
          <p:nvPr>
            <p:ph sz="half" idx="2"/>
          </p:nvPr>
        </p:nvSpPr>
        <p:spPr/>
        <p:txBody>
          <a:bodyPr/>
          <a:lstStyle/>
          <a:p>
            <a:r>
              <a:rPr lang="en-GB" dirty="0" smtClean="0"/>
              <a:t>Pupils enjoy challenge</a:t>
            </a:r>
          </a:p>
          <a:p>
            <a:r>
              <a:rPr lang="en-GB" dirty="0" smtClean="0"/>
              <a:t>Like taking risks</a:t>
            </a:r>
            <a:endParaRPr lang="en-GB" dirty="0" smtClean="0"/>
          </a:p>
          <a:p>
            <a:r>
              <a:rPr lang="en-GB" dirty="0" smtClean="0"/>
              <a:t>Accept failure</a:t>
            </a:r>
          </a:p>
          <a:p>
            <a:r>
              <a:rPr lang="en-GB" dirty="0" smtClean="0"/>
              <a:t>Try tom improve</a:t>
            </a:r>
          </a:p>
          <a:p>
            <a:r>
              <a:rPr lang="en-GB" dirty="0" smtClean="0"/>
              <a:t>Like learning in different ways</a:t>
            </a:r>
          </a:p>
          <a:p>
            <a:r>
              <a:rPr lang="en-GB" dirty="0" smtClean="0"/>
              <a:t>Like finding their own solutions</a:t>
            </a:r>
          </a:p>
          <a:p>
            <a:r>
              <a:rPr lang="en-GB" dirty="0" smtClean="0"/>
              <a:t>Enjoy the leaning journey</a:t>
            </a:r>
          </a:p>
          <a:p>
            <a:endParaRPr lang="en-GB" dirty="0"/>
          </a:p>
        </p:txBody>
      </p:sp>
      <p:sp>
        <p:nvSpPr>
          <p:cNvPr id="6" name="Text Placeholder 5"/>
          <p:cNvSpPr>
            <a:spLocks noGrp="1"/>
          </p:cNvSpPr>
          <p:nvPr>
            <p:ph type="body" sz="quarter" idx="3"/>
          </p:nvPr>
        </p:nvSpPr>
        <p:spPr/>
        <p:txBody>
          <a:bodyPr/>
          <a:lstStyle/>
          <a:p>
            <a:r>
              <a:rPr lang="en-GB" dirty="0" smtClean="0"/>
              <a:t>Closed mind-set</a:t>
            </a:r>
            <a:endParaRPr lang="en-GB" dirty="0"/>
          </a:p>
        </p:txBody>
      </p:sp>
      <p:sp>
        <p:nvSpPr>
          <p:cNvPr id="7" name="Content Placeholder 6"/>
          <p:cNvSpPr>
            <a:spLocks noGrp="1"/>
          </p:cNvSpPr>
          <p:nvPr>
            <p:ph sz="quarter" idx="4"/>
          </p:nvPr>
        </p:nvSpPr>
        <p:spPr/>
        <p:txBody>
          <a:bodyPr/>
          <a:lstStyle/>
          <a:p>
            <a:r>
              <a:rPr lang="en-GB" dirty="0" smtClean="0"/>
              <a:t>Know what they are good</a:t>
            </a:r>
            <a:r>
              <a:rPr lang="en-GB" dirty="0"/>
              <a:t> </a:t>
            </a:r>
            <a:r>
              <a:rPr lang="en-GB" dirty="0" smtClean="0"/>
              <a:t>at</a:t>
            </a:r>
          </a:p>
          <a:p>
            <a:r>
              <a:rPr lang="en-GB" dirty="0" smtClean="0"/>
              <a:t>Don</a:t>
            </a:r>
            <a:r>
              <a:rPr lang="fr-FR" dirty="0" smtClean="0"/>
              <a:t>’</a:t>
            </a:r>
            <a:r>
              <a:rPr lang="en-GB" dirty="0" smtClean="0"/>
              <a:t>t like failure</a:t>
            </a:r>
          </a:p>
          <a:p>
            <a:r>
              <a:rPr lang="en-GB" dirty="0" smtClean="0"/>
              <a:t>Will not take risks</a:t>
            </a:r>
          </a:p>
          <a:p>
            <a:r>
              <a:rPr lang="en-GB" dirty="0" smtClean="0"/>
              <a:t>Wont try if they think they will fail.</a:t>
            </a:r>
          </a:p>
          <a:p>
            <a:r>
              <a:rPr lang="en-GB" dirty="0" smtClean="0"/>
              <a:t>Like to learn in a particular way.</a:t>
            </a:r>
          </a:p>
          <a:p>
            <a:r>
              <a:rPr lang="en-GB" dirty="0" smtClean="0"/>
              <a:t>Don</a:t>
            </a:r>
            <a:r>
              <a:rPr lang="fr-FR" dirty="0" smtClean="0"/>
              <a:t>’</a:t>
            </a:r>
            <a:r>
              <a:rPr lang="en-GB" dirty="0" smtClean="0"/>
              <a:t>t like change and challenge.</a:t>
            </a:r>
          </a:p>
        </p:txBody>
      </p:sp>
    </p:spTree>
    <p:extLst>
      <p:ext uri="{BB962C8B-B14F-4D97-AF65-F5344CB8AC3E}">
        <p14:creationId xmlns:p14="http://schemas.microsoft.com/office/powerpoint/2010/main" val="73931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558ED5"/>
          </a:solidFill>
        </p:spPr>
        <p:txBody>
          <a:bodyPr/>
          <a:lstStyle/>
          <a:p>
            <a:r>
              <a:rPr lang="en-GB" dirty="0" smtClean="0"/>
              <a:t>Getting them thinking</a:t>
            </a:r>
            <a:endParaRPr lang="en-GB" dirty="0"/>
          </a:p>
        </p:txBody>
      </p:sp>
      <p:sp>
        <p:nvSpPr>
          <p:cNvPr id="7" name="Content Placeholder 6"/>
          <p:cNvSpPr>
            <a:spLocks noGrp="1"/>
          </p:cNvSpPr>
          <p:nvPr>
            <p:ph idx="1"/>
          </p:nvPr>
        </p:nvSpPr>
        <p:spPr/>
        <p:txBody>
          <a:bodyPr>
            <a:normAutofit fontScale="92500" lnSpcReduction="20000"/>
          </a:bodyPr>
          <a:lstStyle/>
          <a:p>
            <a:r>
              <a:rPr lang="en-GB" dirty="0" smtClean="0"/>
              <a:t>‘Engaging the emotional brain makes your class curious and attentive’ Jackie </a:t>
            </a:r>
            <a:r>
              <a:rPr lang="en-GB" dirty="0" err="1" smtClean="0"/>
              <a:t>Beere</a:t>
            </a:r>
            <a:endParaRPr lang="en-GB" dirty="0" smtClean="0"/>
          </a:p>
          <a:p>
            <a:r>
              <a:rPr lang="en-GB" dirty="0" err="1" smtClean="0"/>
              <a:t>Thunks</a:t>
            </a:r>
            <a:endParaRPr lang="en-GB" dirty="0" smtClean="0"/>
          </a:p>
          <a:p>
            <a:r>
              <a:rPr lang="en-GB" dirty="0" smtClean="0"/>
              <a:t>Getting into the pit , </a:t>
            </a:r>
            <a:r>
              <a:rPr lang="en-GB" dirty="0" smtClean="0"/>
              <a:t>and </a:t>
            </a:r>
            <a:r>
              <a:rPr lang="en-GB" dirty="0" smtClean="0"/>
              <a:t>out again </a:t>
            </a:r>
            <a:r>
              <a:rPr lang="en-GB" dirty="0" smtClean="0"/>
              <a:t>together ( see slide 19)</a:t>
            </a:r>
            <a:endParaRPr lang="en-GB" dirty="0" smtClean="0"/>
          </a:p>
          <a:p>
            <a:r>
              <a:rPr lang="en-GB" dirty="0" smtClean="0"/>
              <a:t>Curiosities</a:t>
            </a:r>
          </a:p>
          <a:p>
            <a:r>
              <a:rPr lang="en-GB" dirty="0" smtClean="0"/>
              <a:t>Creative challenge</a:t>
            </a:r>
          </a:p>
          <a:p>
            <a:r>
              <a:rPr lang="en-GB" dirty="0" smtClean="0"/>
              <a:t>Work for, party with, or send to the </a:t>
            </a:r>
            <a:r>
              <a:rPr lang="en-GB" dirty="0" smtClean="0"/>
              <a:t>jungle ( pupils given three people, places, elements, to choose from)</a:t>
            </a:r>
            <a:endParaRPr lang="en-GB" dirty="0"/>
          </a:p>
        </p:txBody>
      </p:sp>
    </p:spTree>
    <p:extLst>
      <p:ext uri="{BB962C8B-B14F-4D97-AF65-F5344CB8AC3E}">
        <p14:creationId xmlns:p14="http://schemas.microsoft.com/office/powerpoint/2010/main" val="3628677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558ED5"/>
          </a:solidFill>
        </p:spPr>
        <p:txBody>
          <a:bodyPr/>
          <a:lstStyle/>
          <a:p>
            <a:r>
              <a:rPr lang="en-GB" dirty="0" smtClean="0"/>
              <a:t>Split screen lesson objectives</a:t>
            </a:r>
            <a:endParaRPr lang="en-GB" dirty="0"/>
          </a:p>
        </p:txBody>
      </p:sp>
      <p:sp>
        <p:nvSpPr>
          <p:cNvPr id="3" name="Content Placeholder 2"/>
          <p:cNvSpPr>
            <a:spLocks noGrp="1"/>
          </p:cNvSpPr>
          <p:nvPr>
            <p:ph idx="1"/>
          </p:nvPr>
        </p:nvSpPr>
        <p:spPr/>
        <p:txBody>
          <a:bodyPr/>
          <a:lstStyle/>
          <a:p>
            <a:r>
              <a:rPr lang="en-GB" dirty="0" smtClean="0"/>
              <a:t>Have the objectives on one side and the skills being developed on the other.</a:t>
            </a:r>
            <a:endParaRPr lang="en-GB" dirty="0"/>
          </a:p>
        </p:txBody>
      </p:sp>
    </p:spTree>
    <p:extLst>
      <p:ext uri="{BB962C8B-B14F-4D97-AF65-F5344CB8AC3E}">
        <p14:creationId xmlns:p14="http://schemas.microsoft.com/office/powerpoint/2010/main" val="3721962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0"/>
            <a:ext cx="7772400" cy="1470025"/>
          </a:xfrm>
        </p:spPr>
        <p:txBody>
          <a:bodyPr/>
          <a:lstStyle/>
          <a:p>
            <a:endParaRPr lang="en-GB" b="1" dirty="0">
              <a:solidFill>
                <a:srgbClr val="FF0000"/>
              </a:solidFill>
            </a:endParaRPr>
          </a:p>
        </p:txBody>
      </p:sp>
      <p:sp>
        <p:nvSpPr>
          <p:cNvPr id="3" name="Subtitle 2"/>
          <p:cNvSpPr>
            <a:spLocks noGrp="1"/>
          </p:cNvSpPr>
          <p:nvPr>
            <p:ph type="subTitle" idx="1"/>
          </p:nvPr>
        </p:nvSpPr>
        <p:spPr>
          <a:xfrm>
            <a:off x="2195736" y="5301208"/>
            <a:ext cx="4205064" cy="960512"/>
          </a:xfrm>
        </p:spPr>
        <p:txBody>
          <a:bodyPr/>
          <a:lstStyle/>
          <a:p>
            <a:endParaRPr lang="en-GB" dirty="0"/>
          </a:p>
        </p:txBody>
      </p:sp>
      <p:pic>
        <p:nvPicPr>
          <p:cNvPr id="2050" name="Picture 2" descr="http://login.ramdass.org/WP/wp-content/uploads/2011/09/tree.jpg"/>
          <p:cNvPicPr>
            <a:picLocks noChangeAspect="1" noChangeArrowheads="1"/>
          </p:cNvPicPr>
          <p:nvPr/>
        </p:nvPicPr>
        <p:blipFill>
          <a:blip r:embed="rId2" cstate="print"/>
          <a:srcRect/>
          <a:stretch>
            <a:fillRect/>
          </a:stretch>
        </p:blipFill>
        <p:spPr bwMode="auto">
          <a:xfrm>
            <a:off x="2195736" y="2093962"/>
            <a:ext cx="4795484" cy="4764038"/>
          </a:xfrm>
          <a:prstGeom prst="rect">
            <a:avLst/>
          </a:prstGeom>
          <a:noFill/>
        </p:spPr>
      </p:pic>
      <p:sp>
        <p:nvSpPr>
          <p:cNvPr id="5" name="Rectangle 4"/>
          <p:cNvSpPr/>
          <p:nvPr/>
        </p:nvSpPr>
        <p:spPr>
          <a:xfrm>
            <a:off x="3059832" y="1412776"/>
            <a:ext cx="3312368"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smtClean="0">
                <a:solidFill>
                  <a:srgbClr val="FFFF00"/>
                </a:solidFill>
                <a:effectLst>
                  <a:outerShdw blurRad="38100" dist="38100" dir="2700000" algn="tl">
                    <a:srgbClr val="000000">
                      <a:alpha val="43137"/>
                    </a:srgbClr>
                  </a:outerShdw>
                </a:effectLst>
              </a:rPr>
              <a:t>“</a:t>
            </a:r>
            <a:r>
              <a:rPr lang="en-GB" sz="4000" b="1" dirty="0" err="1" smtClean="0">
                <a:solidFill>
                  <a:srgbClr val="FFFF00"/>
                </a:solidFill>
                <a:effectLst>
                  <a:outerShdw blurRad="38100" dist="38100" dir="2700000" algn="tl">
                    <a:srgbClr val="000000">
                      <a:alpha val="43137"/>
                    </a:srgbClr>
                  </a:outerShdw>
                </a:effectLst>
              </a:rPr>
              <a:t>Treasoning</a:t>
            </a:r>
            <a:r>
              <a:rPr lang="en-GB" sz="3600" b="1" dirty="0" smtClean="0">
                <a:solidFill>
                  <a:srgbClr val="FFFF00"/>
                </a:solidFill>
              </a:rPr>
              <a:t>!”</a:t>
            </a:r>
            <a:endParaRPr lang="en-GB" sz="3600" b="1" dirty="0">
              <a:solidFill>
                <a:srgbClr val="FFFF00"/>
              </a:solidFill>
            </a:endParaRPr>
          </a:p>
        </p:txBody>
      </p:sp>
    </p:spTree>
    <p:extLst>
      <p:ext uri="{BB962C8B-B14F-4D97-AF65-F5344CB8AC3E}">
        <p14:creationId xmlns:p14="http://schemas.microsoft.com/office/powerpoint/2010/main" val="215123088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67544" y="2332037"/>
            <a:ext cx="8229600" cy="4525963"/>
          </a:xfrm>
        </p:spPr>
        <p:txBody>
          <a:bodyPr>
            <a:normAutofit/>
          </a:bodyPr>
          <a:lstStyle/>
          <a:p>
            <a:pPr>
              <a:buNone/>
            </a:pPr>
            <a:endParaRPr lang="en-GB" dirty="0" smtClean="0"/>
          </a:p>
          <a:p>
            <a:r>
              <a:rPr lang="en-GB" b="1" u="sng" dirty="0" smtClean="0">
                <a:effectLst>
                  <a:outerShdw blurRad="38100" dist="38100" dir="2700000" algn="tl">
                    <a:srgbClr val="000000">
                      <a:alpha val="43137"/>
                    </a:srgbClr>
                  </a:outerShdw>
                </a:effectLst>
              </a:rPr>
              <a:t>It helps you verbalise/write:</a:t>
            </a:r>
          </a:p>
          <a:p>
            <a:r>
              <a:rPr lang="en-GB" b="1" dirty="0" smtClean="0">
                <a:solidFill>
                  <a:srgbClr val="FF0000"/>
                </a:solidFill>
              </a:rPr>
              <a:t>Well structured </a:t>
            </a:r>
            <a:r>
              <a:rPr lang="en-GB" b="1" dirty="0">
                <a:solidFill>
                  <a:srgbClr val="FF0000"/>
                </a:solidFill>
              </a:rPr>
              <a:t>and coherent </a:t>
            </a:r>
            <a:r>
              <a:rPr lang="en-GB" b="1" dirty="0" smtClean="0">
                <a:solidFill>
                  <a:srgbClr val="FF0000"/>
                </a:solidFill>
              </a:rPr>
              <a:t>arguments</a:t>
            </a:r>
          </a:p>
          <a:p>
            <a:r>
              <a:rPr lang="en-GB" b="1" dirty="0" smtClean="0">
                <a:solidFill>
                  <a:srgbClr val="FF0000"/>
                </a:solidFill>
              </a:rPr>
              <a:t>With a sharp focus on title question/task</a:t>
            </a:r>
          </a:p>
          <a:p>
            <a:r>
              <a:rPr lang="en-GB" b="1" dirty="0" smtClean="0">
                <a:solidFill>
                  <a:srgbClr val="FF0000"/>
                </a:solidFill>
              </a:rPr>
              <a:t>Consider different ideas and interpretations, and the strength of your arguments</a:t>
            </a:r>
            <a:endParaRPr lang="en-GB" b="1" dirty="0">
              <a:solidFill>
                <a:srgbClr val="FF0000"/>
              </a:solidFill>
            </a:endParaRPr>
          </a:p>
          <a:p>
            <a:endParaRPr lang="en-GB" b="1" dirty="0">
              <a:solidFill>
                <a:srgbClr val="FF0000"/>
              </a:solidFill>
            </a:endParaRPr>
          </a:p>
          <a:p>
            <a:endParaRPr lang="en-GB" dirty="0"/>
          </a:p>
        </p:txBody>
      </p:sp>
      <p:sp>
        <p:nvSpPr>
          <p:cNvPr id="4" name="Rectangle 3"/>
          <p:cNvSpPr/>
          <p:nvPr/>
        </p:nvSpPr>
        <p:spPr>
          <a:xfrm>
            <a:off x="3779912" y="0"/>
            <a:ext cx="5076056" cy="25397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b="1" dirty="0" smtClean="0">
                <a:solidFill>
                  <a:srgbClr val="FFFF00"/>
                </a:solidFill>
              </a:rPr>
              <a:t>T</a:t>
            </a:r>
            <a:r>
              <a:rPr lang="en-GB" sz="4800" b="1" u="sng" dirty="0" smtClean="0">
                <a:solidFill>
                  <a:srgbClr val="FFC000"/>
                </a:solidFill>
              </a:rPr>
              <a:t>REASON</a:t>
            </a:r>
            <a:r>
              <a:rPr lang="en-GB" sz="4800" b="1" dirty="0" smtClean="0">
                <a:solidFill>
                  <a:srgbClr val="FFC000"/>
                </a:solidFill>
              </a:rPr>
              <a:t>ING</a:t>
            </a:r>
            <a:r>
              <a:rPr lang="en-GB" sz="4800" b="1" dirty="0" smtClean="0">
                <a:solidFill>
                  <a:srgbClr val="FFFF00"/>
                </a:solidFill>
              </a:rPr>
              <a:t>!</a:t>
            </a:r>
            <a:endParaRPr lang="en-GB" sz="4800" b="1" dirty="0">
              <a:solidFill>
                <a:srgbClr val="FFFF00"/>
              </a:solidFill>
            </a:endParaRPr>
          </a:p>
        </p:txBody>
      </p:sp>
      <p:pic>
        <p:nvPicPr>
          <p:cNvPr id="10" name="Picture 2" descr="http://login.ramdass.org/WP/wp-content/uploads/2011/09/tree.jpg"/>
          <p:cNvPicPr>
            <a:picLocks noChangeAspect="1" noChangeArrowheads="1"/>
          </p:cNvPicPr>
          <p:nvPr/>
        </p:nvPicPr>
        <p:blipFill>
          <a:blip r:embed="rId2" cstate="print"/>
          <a:srcRect/>
          <a:stretch>
            <a:fillRect/>
          </a:stretch>
        </p:blipFill>
        <p:spPr bwMode="auto">
          <a:xfrm>
            <a:off x="827584" y="0"/>
            <a:ext cx="2899332" cy="2880320"/>
          </a:xfrm>
          <a:prstGeom prst="rect">
            <a:avLst/>
          </a:prstGeom>
          <a:noFill/>
        </p:spPr>
      </p:pic>
    </p:spTree>
    <p:extLst>
      <p:ext uri="{BB962C8B-B14F-4D97-AF65-F5344CB8AC3E}">
        <p14:creationId xmlns:p14="http://schemas.microsoft.com/office/powerpoint/2010/main" val="17550388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4509120"/>
            <a:ext cx="2376264"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accent6">
                    <a:lumMod val="50000"/>
                  </a:schemeClr>
                </a:solidFill>
              </a:rPr>
              <a:t>The “roots” are the </a:t>
            </a:r>
            <a:r>
              <a:rPr lang="en-GB" b="1" u="sng" dirty="0" smtClean="0">
                <a:solidFill>
                  <a:schemeClr val="accent6">
                    <a:lumMod val="50000"/>
                  </a:schemeClr>
                </a:solidFill>
              </a:rPr>
              <a:t>quotes</a:t>
            </a:r>
            <a:r>
              <a:rPr lang="en-GB" b="1" dirty="0" smtClean="0">
                <a:solidFill>
                  <a:schemeClr val="accent6">
                    <a:lumMod val="50000"/>
                  </a:schemeClr>
                </a:solidFill>
              </a:rPr>
              <a:t>, and </a:t>
            </a:r>
            <a:r>
              <a:rPr lang="en-GB" b="1" u="sng" dirty="0" smtClean="0">
                <a:solidFill>
                  <a:schemeClr val="accent6">
                    <a:lumMod val="50000"/>
                  </a:schemeClr>
                </a:solidFill>
              </a:rPr>
              <a:t>reasons</a:t>
            </a:r>
            <a:r>
              <a:rPr lang="en-GB" b="1" dirty="0" smtClean="0">
                <a:solidFill>
                  <a:schemeClr val="accent6">
                    <a:lumMod val="50000"/>
                  </a:schemeClr>
                </a:solidFill>
              </a:rPr>
              <a:t>, to </a:t>
            </a:r>
            <a:r>
              <a:rPr lang="en-GB" b="1" dirty="0" smtClean="0">
                <a:solidFill>
                  <a:schemeClr val="accent6">
                    <a:lumMod val="50000"/>
                  </a:schemeClr>
                </a:solidFill>
                <a:effectLst>
                  <a:outerShdw blurRad="38100" dist="38100" dir="2700000" algn="tl">
                    <a:srgbClr val="000000">
                      <a:alpha val="43137"/>
                    </a:srgbClr>
                  </a:outerShdw>
                </a:effectLst>
              </a:rPr>
              <a:t>support</a:t>
            </a:r>
            <a:r>
              <a:rPr lang="en-GB" b="1" dirty="0" smtClean="0">
                <a:solidFill>
                  <a:schemeClr val="accent6">
                    <a:lumMod val="50000"/>
                  </a:schemeClr>
                </a:solidFill>
              </a:rPr>
              <a:t> the </a:t>
            </a:r>
            <a:r>
              <a:rPr lang="en-GB" b="1" dirty="0" smtClean="0">
                <a:solidFill>
                  <a:schemeClr val="accent6">
                    <a:lumMod val="50000"/>
                  </a:schemeClr>
                </a:solidFill>
                <a:effectLst>
                  <a:outerShdw blurRad="38100" dist="38100" dir="2700000" algn="tl">
                    <a:srgbClr val="000000">
                      <a:alpha val="43137"/>
                    </a:srgbClr>
                  </a:outerShdw>
                </a:effectLst>
              </a:rPr>
              <a:t>point</a:t>
            </a:r>
            <a:r>
              <a:rPr lang="en-GB" b="1" dirty="0" smtClean="0">
                <a:solidFill>
                  <a:schemeClr val="accent6">
                    <a:lumMod val="50000"/>
                  </a:schemeClr>
                </a:solidFill>
              </a:rPr>
              <a:t> you are making</a:t>
            </a:r>
            <a:endParaRPr lang="en-GB" b="1" dirty="0">
              <a:solidFill>
                <a:schemeClr val="accent6">
                  <a:lumMod val="50000"/>
                </a:schemeClr>
              </a:solidFill>
            </a:endParaRPr>
          </a:p>
        </p:txBody>
      </p:sp>
      <p:sp>
        <p:nvSpPr>
          <p:cNvPr id="2" name="Title 1"/>
          <p:cNvSpPr>
            <a:spLocks noGrp="1"/>
          </p:cNvSpPr>
          <p:nvPr>
            <p:ph type="ctrTitle"/>
          </p:nvPr>
        </p:nvSpPr>
        <p:spPr>
          <a:xfrm>
            <a:off x="611560" y="0"/>
            <a:ext cx="7772400" cy="1470025"/>
          </a:xfrm>
        </p:spPr>
        <p:txBody>
          <a:bodyPr/>
          <a:lstStyle/>
          <a:p>
            <a:r>
              <a:rPr lang="en-GB" b="1" dirty="0" smtClean="0">
                <a:solidFill>
                  <a:srgbClr val="FF0000"/>
                </a:solidFill>
              </a:rPr>
              <a:t>How to understanding...</a:t>
            </a:r>
            <a:endParaRPr lang="en-GB" b="1" dirty="0">
              <a:solidFill>
                <a:srgbClr val="FF0000"/>
              </a:solidFill>
            </a:endParaRPr>
          </a:p>
        </p:txBody>
      </p:sp>
      <p:sp>
        <p:nvSpPr>
          <p:cNvPr id="3" name="Subtitle 2"/>
          <p:cNvSpPr>
            <a:spLocks noGrp="1"/>
          </p:cNvSpPr>
          <p:nvPr>
            <p:ph type="subTitle" idx="1"/>
          </p:nvPr>
        </p:nvSpPr>
        <p:spPr>
          <a:xfrm>
            <a:off x="2195736" y="5301208"/>
            <a:ext cx="4205064" cy="960512"/>
          </a:xfrm>
        </p:spPr>
        <p:txBody>
          <a:bodyPr/>
          <a:lstStyle/>
          <a:p>
            <a:endParaRPr lang="en-GB" dirty="0"/>
          </a:p>
        </p:txBody>
      </p:sp>
      <p:pic>
        <p:nvPicPr>
          <p:cNvPr id="2050" name="Picture 2" descr="http://login.ramdass.org/WP/wp-content/uploads/2011/09/tree.jpg"/>
          <p:cNvPicPr>
            <a:picLocks noChangeAspect="1" noChangeArrowheads="1"/>
          </p:cNvPicPr>
          <p:nvPr/>
        </p:nvPicPr>
        <p:blipFill>
          <a:blip r:embed="rId2" cstate="print"/>
          <a:srcRect/>
          <a:stretch>
            <a:fillRect/>
          </a:stretch>
        </p:blipFill>
        <p:spPr bwMode="auto">
          <a:xfrm>
            <a:off x="2195736" y="2093962"/>
            <a:ext cx="4795484" cy="4764038"/>
          </a:xfrm>
          <a:prstGeom prst="rect">
            <a:avLst/>
          </a:prstGeom>
          <a:noFill/>
        </p:spPr>
      </p:pic>
      <p:sp>
        <p:nvSpPr>
          <p:cNvPr id="5" name="Rectangle 4"/>
          <p:cNvSpPr/>
          <p:nvPr/>
        </p:nvSpPr>
        <p:spPr>
          <a:xfrm>
            <a:off x="2843808" y="980728"/>
            <a:ext cx="3312368"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smtClean="0">
                <a:solidFill>
                  <a:srgbClr val="FFFF00"/>
                </a:solidFill>
                <a:effectLst>
                  <a:outerShdw blurRad="38100" dist="38100" dir="2700000" algn="tl">
                    <a:srgbClr val="000000">
                      <a:alpha val="43137"/>
                    </a:srgbClr>
                  </a:outerShdw>
                </a:effectLst>
              </a:rPr>
              <a:t>“</a:t>
            </a:r>
            <a:r>
              <a:rPr lang="en-GB" sz="4000" b="1" dirty="0" err="1" smtClean="0">
                <a:solidFill>
                  <a:srgbClr val="FFFF00"/>
                </a:solidFill>
                <a:effectLst>
                  <a:outerShdw blurRad="38100" dist="38100" dir="2700000" algn="tl">
                    <a:srgbClr val="000000">
                      <a:alpha val="43137"/>
                    </a:srgbClr>
                  </a:outerShdw>
                </a:effectLst>
              </a:rPr>
              <a:t>Treasoning</a:t>
            </a:r>
            <a:r>
              <a:rPr lang="en-GB" sz="3600" b="1" dirty="0" smtClean="0">
                <a:solidFill>
                  <a:srgbClr val="FFFF00"/>
                </a:solidFill>
              </a:rPr>
              <a:t>!”</a:t>
            </a:r>
            <a:endParaRPr lang="en-GB" sz="3600" b="1" dirty="0">
              <a:solidFill>
                <a:srgbClr val="FFFF00"/>
              </a:solidFill>
            </a:endParaRPr>
          </a:p>
        </p:txBody>
      </p:sp>
      <p:sp>
        <p:nvSpPr>
          <p:cNvPr id="6" name="Explosion 1 5"/>
          <p:cNvSpPr/>
          <p:nvPr/>
        </p:nvSpPr>
        <p:spPr>
          <a:xfrm>
            <a:off x="2627784" y="1628800"/>
            <a:ext cx="3888432" cy="3456384"/>
          </a:xfrm>
          <a:prstGeom prst="irregularSeal1">
            <a:avLst/>
          </a:prstGeom>
          <a:solidFill>
            <a:srgbClr val="92D050"/>
          </a:solid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The </a:t>
            </a:r>
            <a:r>
              <a:rPr lang="en-GB" b="1" u="sng" dirty="0" smtClean="0">
                <a:effectLst>
                  <a:outerShdw blurRad="38100" dist="38100" dir="2700000" algn="tl">
                    <a:srgbClr val="000000">
                      <a:alpha val="43137"/>
                    </a:srgbClr>
                  </a:outerShdw>
                </a:effectLst>
              </a:rPr>
              <a:t>point</a:t>
            </a:r>
            <a:r>
              <a:rPr lang="en-GB" b="1" dirty="0" smtClean="0">
                <a:effectLst>
                  <a:outerShdw blurRad="38100" dist="38100" dir="2700000" algn="tl">
                    <a:srgbClr val="000000">
                      <a:alpha val="43137"/>
                    </a:srgbClr>
                  </a:outerShdw>
                </a:effectLst>
              </a:rPr>
              <a:t> </a:t>
            </a:r>
            <a:r>
              <a:rPr lang="en-GB" b="1" dirty="0" smtClean="0"/>
              <a:t>you are making is the main part of the tree. </a:t>
            </a:r>
            <a:endParaRPr lang="en-GB" b="1" dirty="0"/>
          </a:p>
        </p:txBody>
      </p:sp>
      <p:sp>
        <p:nvSpPr>
          <p:cNvPr id="8" name="Down Arrow 7"/>
          <p:cNvSpPr/>
          <p:nvPr/>
        </p:nvSpPr>
        <p:spPr>
          <a:xfrm rot="1108217">
            <a:off x="3923928" y="5301208"/>
            <a:ext cx="432048" cy="1224136"/>
          </a:xfrm>
          <a:prstGeom prst="down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Down Arrow 8"/>
          <p:cNvSpPr/>
          <p:nvPr/>
        </p:nvSpPr>
        <p:spPr>
          <a:xfrm rot="20786663">
            <a:off x="4637436" y="5262784"/>
            <a:ext cx="432048" cy="1224136"/>
          </a:xfrm>
          <a:prstGeom prst="down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Down Arrow 9"/>
          <p:cNvSpPr/>
          <p:nvPr/>
        </p:nvSpPr>
        <p:spPr>
          <a:xfrm rot="3204358">
            <a:off x="3530647" y="5050086"/>
            <a:ext cx="432048" cy="1224136"/>
          </a:xfrm>
          <a:prstGeom prst="down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own Arrow 10"/>
          <p:cNvSpPr/>
          <p:nvPr/>
        </p:nvSpPr>
        <p:spPr>
          <a:xfrm rot="18372761">
            <a:off x="4977434" y="5081019"/>
            <a:ext cx="432048" cy="1224136"/>
          </a:xfrm>
          <a:prstGeom prst="down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Down Arrow 11"/>
          <p:cNvSpPr/>
          <p:nvPr/>
        </p:nvSpPr>
        <p:spPr>
          <a:xfrm rot="193899">
            <a:off x="4318130" y="5456429"/>
            <a:ext cx="432048" cy="1224136"/>
          </a:xfrm>
          <a:prstGeom prst="down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14"/>
          <p:cNvCxnSpPr/>
          <p:nvPr/>
        </p:nvCxnSpPr>
        <p:spPr>
          <a:xfrm>
            <a:off x="1979712" y="5373216"/>
            <a:ext cx="1152128" cy="216024"/>
          </a:xfrm>
          <a:prstGeom prst="straightConnector1">
            <a:avLst/>
          </a:prstGeom>
          <a:ln w="4762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5122" name="Picture 2" descr="http://mauritiusattractions.com/content/images/guide/mauritius-wind.gif"/>
          <p:cNvPicPr>
            <a:picLocks noChangeAspect="1" noChangeArrowheads="1"/>
          </p:cNvPicPr>
          <p:nvPr/>
        </p:nvPicPr>
        <p:blipFill>
          <a:blip r:embed="rId3" cstate="print"/>
          <a:srcRect/>
          <a:stretch>
            <a:fillRect/>
          </a:stretch>
        </p:blipFill>
        <p:spPr bwMode="auto">
          <a:xfrm>
            <a:off x="6785009" y="1556792"/>
            <a:ext cx="2358991" cy="1556934"/>
          </a:xfrm>
          <a:prstGeom prst="rect">
            <a:avLst/>
          </a:prstGeom>
          <a:solidFill>
            <a:schemeClr val="bg1">
              <a:alpha val="0"/>
            </a:schemeClr>
          </a:solidFill>
        </p:spPr>
      </p:pic>
      <p:sp>
        <p:nvSpPr>
          <p:cNvPr id="17" name="Left Arrow 16"/>
          <p:cNvSpPr/>
          <p:nvPr/>
        </p:nvSpPr>
        <p:spPr>
          <a:xfrm rot="705807">
            <a:off x="6156176" y="2132856"/>
            <a:ext cx="1152128"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Left Arrow 17"/>
          <p:cNvSpPr/>
          <p:nvPr/>
        </p:nvSpPr>
        <p:spPr>
          <a:xfrm rot="20875238">
            <a:off x="6173559" y="2682266"/>
            <a:ext cx="1152128"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Left Arrow 18"/>
          <p:cNvSpPr/>
          <p:nvPr/>
        </p:nvSpPr>
        <p:spPr>
          <a:xfrm rot="18619993">
            <a:off x="6372200" y="2996952"/>
            <a:ext cx="1152128"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Arrow Connector 20"/>
          <p:cNvCxnSpPr/>
          <p:nvPr/>
        </p:nvCxnSpPr>
        <p:spPr>
          <a:xfrm flipH="1" flipV="1">
            <a:off x="7092280" y="3284984"/>
            <a:ext cx="576064" cy="360040"/>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7092280" y="3933056"/>
            <a:ext cx="1656184"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accent1">
                    <a:lumMod val="75000"/>
                  </a:schemeClr>
                </a:solidFill>
              </a:rPr>
              <a:t>The “wind” is the </a:t>
            </a:r>
            <a:r>
              <a:rPr lang="en-GB" b="1" u="sng" dirty="0" smtClean="0">
                <a:solidFill>
                  <a:schemeClr val="accent1">
                    <a:lumMod val="75000"/>
                  </a:schemeClr>
                </a:solidFill>
              </a:rPr>
              <a:t>arguments against </a:t>
            </a:r>
            <a:r>
              <a:rPr lang="en-GB" b="1" dirty="0" smtClean="0">
                <a:solidFill>
                  <a:schemeClr val="accent1">
                    <a:lumMod val="75000"/>
                  </a:schemeClr>
                </a:solidFill>
              </a:rPr>
              <a:t>your point </a:t>
            </a:r>
            <a:endParaRPr lang="en-GB" b="1" dirty="0">
              <a:solidFill>
                <a:schemeClr val="accent1">
                  <a:lumMod val="75000"/>
                </a:schemeClr>
              </a:solidFill>
            </a:endParaRPr>
          </a:p>
        </p:txBody>
      </p:sp>
    </p:spTree>
    <p:extLst>
      <p:ext uri="{BB962C8B-B14F-4D97-AF65-F5344CB8AC3E}">
        <p14:creationId xmlns:p14="http://schemas.microsoft.com/office/powerpoint/2010/main" val="176547112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1057</Words>
  <Application>Microsoft Macintosh PowerPoint</Application>
  <PresentationFormat>On-screen Show (4:3)</PresentationFormat>
  <Paragraphs>147</Paragraphs>
  <Slides>27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Office Theme</vt:lpstr>
      <vt:lpstr>Microsoft Word Document</vt:lpstr>
      <vt:lpstr>Outstanding teaching and Learning</vt:lpstr>
      <vt:lpstr>Independent learners, what do they look like? ( Jill William)</vt:lpstr>
      <vt:lpstr>Golden rules for supporting literacy in any classroom</vt:lpstr>
      <vt:lpstr>Mind sets- Know what you are dealing with and try to develop open mind sets</vt:lpstr>
      <vt:lpstr>Getting them thinking</vt:lpstr>
      <vt:lpstr>Split screen lesson objectives</vt:lpstr>
      <vt:lpstr>PowerPoint Presentation</vt:lpstr>
      <vt:lpstr>PowerPoint Presentation</vt:lpstr>
      <vt:lpstr>How to understanding...</vt:lpstr>
      <vt:lpstr>is useful because in essays you must...</vt:lpstr>
      <vt:lpstr>PowerPoint Presentation</vt:lpstr>
      <vt:lpstr>BLOB TREES</vt:lpstr>
      <vt:lpstr>PowerPoint Presentation</vt:lpstr>
      <vt:lpstr>SKILLS WALL BUILDING</vt:lpstr>
      <vt:lpstr>PowerPoint Presentation</vt:lpstr>
      <vt:lpstr>PowerPoint Presentation</vt:lpstr>
      <vt:lpstr>4 things you can take form today’s lesson!</vt:lpstr>
      <vt:lpstr>To generate curiosity, and encourage independent thinking...use formula connectors! </vt:lpstr>
      <vt:lpstr>“The pit” should occur in you lesson...</vt:lpstr>
      <vt:lpstr>Role reversal</vt:lpstr>
      <vt:lpstr>Question Quadrant</vt:lpstr>
      <vt:lpstr>Leadership roles</vt:lpstr>
      <vt:lpstr>Leadership cards</vt:lpstr>
      <vt:lpstr>Question maps</vt:lpstr>
      <vt:lpstr>PowerPoint Presentation</vt:lpstr>
      <vt:lpstr>Back to Back questioning</vt:lpstr>
      <vt:lpstr>References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dc:creator>
  <cp:lastModifiedBy>Robyn Seward</cp:lastModifiedBy>
  <cp:revision>11</cp:revision>
  <dcterms:created xsi:type="dcterms:W3CDTF">2013-01-21T18:57:45Z</dcterms:created>
  <dcterms:modified xsi:type="dcterms:W3CDTF">2013-03-25T11:12:30Z</dcterms:modified>
</cp:coreProperties>
</file>