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47" r:id="rId2"/>
    <p:sldId id="346" r:id="rId3"/>
    <p:sldId id="344" r:id="rId4"/>
    <p:sldId id="370" r:id="rId5"/>
    <p:sldId id="345" r:id="rId6"/>
    <p:sldId id="363" r:id="rId7"/>
    <p:sldId id="362" r:id="rId8"/>
    <p:sldId id="356" r:id="rId9"/>
    <p:sldId id="357" r:id="rId10"/>
    <p:sldId id="358" r:id="rId11"/>
    <p:sldId id="367" r:id="rId12"/>
    <p:sldId id="365" r:id="rId13"/>
    <p:sldId id="258" r:id="rId14"/>
    <p:sldId id="291" r:id="rId15"/>
    <p:sldId id="270" r:id="rId16"/>
    <p:sldId id="368" r:id="rId17"/>
    <p:sldId id="369" r:id="rId18"/>
    <p:sldId id="275" r:id="rId19"/>
    <p:sldId id="276" r:id="rId20"/>
    <p:sldId id="277" r:id="rId21"/>
    <p:sldId id="278" r:id="rId22"/>
    <p:sldId id="297" r:id="rId23"/>
    <p:sldId id="298" r:id="rId24"/>
    <p:sldId id="300" r:id="rId25"/>
    <p:sldId id="354" r:id="rId26"/>
    <p:sldId id="307" r:id="rId27"/>
    <p:sldId id="308" r:id="rId28"/>
    <p:sldId id="373" r:id="rId29"/>
    <p:sldId id="374" r:id="rId30"/>
    <p:sldId id="375" r:id="rId31"/>
    <p:sldId id="376" r:id="rId32"/>
    <p:sldId id="372" r:id="rId33"/>
    <p:sldId id="361" r:id="rId34"/>
    <p:sldId id="326" r:id="rId35"/>
    <p:sldId id="371" r:id="rId36"/>
    <p:sldId id="377" r:id="rId3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3" autoAdjust="0"/>
    <p:restoredTop sz="94660"/>
  </p:normalViewPr>
  <p:slideViewPr>
    <p:cSldViewPr>
      <p:cViewPr varScale="1">
        <p:scale>
          <a:sx n="70" d="100"/>
          <a:sy n="70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8E93-15AA-4D81-9D00-F49E85F650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95FE-DAC9-472F-A55E-4FB6E70997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E69A7-DA4A-4272-8E2A-855967555B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57AB4C-F3B6-4B18-8F93-98DA91B6C50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C96A-1D12-4A26-9799-A30965E500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9307-8A2B-4C10-B284-83B2646B6F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7D2B-ED72-49EB-889E-A541E7F4C2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B9FF-0830-4970-8AB9-DD322EA521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2FC5-A437-4F7C-B4E0-DD60C928B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0B3-4710-4F06-A91A-8A3266341C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1C8-33AA-450A-947F-776BFDBBB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5BCFAC0-C8C7-497E-A304-B46947B070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8D43F5-75E3-417B-AAF7-25AD7F2709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reencast.com/t/12p8MN4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creencast.com/t/NoSV1f5ryQ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re=player_embedded" TargetMode="External"/><Relationship Id="rId2" Type="http://schemas.openxmlformats.org/officeDocument/2006/relationships/hyperlink" Target="http://www.surveymonkey.com/sr.aspx?sm=Qzi_2f9ZyDUYhMJBJfAj0kcPqlQuJdSRByg8jMN0YPPWk_3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hsmambo/index.php?option=com_content&amp;task=view&amp;id=314&amp;Itemid=14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GB" sz="4000" b="1" i="1" dirty="0">
                <a:solidFill>
                  <a:srgbClr val="FF0000"/>
                </a:solidFill>
              </a:rPr>
              <a:t>Featherstone High School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hlink"/>
                </a:solidFill>
              </a:rPr>
              <a:t>Southall Middlesex</a:t>
            </a:r>
          </a:p>
          <a:p>
            <a:r>
              <a:rPr lang="en-GB" dirty="0">
                <a:solidFill>
                  <a:schemeClr val="hlink"/>
                </a:solidFill>
              </a:rPr>
              <a:t>Mixed Comprehensive 11-18 (1500 on roll)</a:t>
            </a:r>
          </a:p>
          <a:p>
            <a:r>
              <a:rPr lang="en-GB" dirty="0">
                <a:solidFill>
                  <a:schemeClr val="hlink"/>
                </a:solidFill>
              </a:rPr>
              <a:t>Specialist Sports College with Applied Learning as a Second Specialism</a:t>
            </a:r>
          </a:p>
          <a:p>
            <a:r>
              <a:rPr lang="en-GB" dirty="0">
                <a:solidFill>
                  <a:schemeClr val="hlink"/>
                </a:solidFill>
              </a:rPr>
              <a:t>Leading Edge (Use of data)</a:t>
            </a:r>
          </a:p>
          <a:p>
            <a:r>
              <a:rPr lang="en-GB" dirty="0">
                <a:solidFill>
                  <a:schemeClr val="hlink"/>
                </a:solidFill>
              </a:rPr>
              <a:t>ICT Mark (800 wireless devices)</a:t>
            </a:r>
          </a:p>
          <a:p>
            <a:r>
              <a:rPr lang="en-GB" dirty="0">
                <a:solidFill>
                  <a:schemeClr val="hlink"/>
                </a:solidFill>
              </a:rPr>
              <a:t>Capita Partner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413" y="0"/>
            <a:ext cx="279558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5805488"/>
            <a:ext cx="2986088" cy="59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575" y="-1447800"/>
            <a:ext cx="10188575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1" name="AutoShape 3"/>
          <p:cNvSpPr>
            <a:spLocks noChangeArrowheads="1"/>
          </p:cNvSpPr>
          <p:nvPr/>
        </p:nvSpPr>
        <p:spPr bwMode="auto">
          <a:xfrm>
            <a:off x="2268538" y="0"/>
            <a:ext cx="2592387" cy="144145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Progress made in Sub levels Colour Coded</a:t>
            </a:r>
          </a:p>
        </p:txBody>
      </p:sp>
      <p:sp>
        <p:nvSpPr>
          <p:cNvPr id="130052" name="Oval 4"/>
          <p:cNvSpPr>
            <a:spLocks noChangeArrowheads="1"/>
          </p:cNvSpPr>
          <p:nvPr/>
        </p:nvSpPr>
        <p:spPr bwMode="auto">
          <a:xfrm>
            <a:off x="684213" y="1628775"/>
            <a:ext cx="8280400" cy="6477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785813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57422" y="35716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http://screencast.com/t/12p8MN44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at Ks4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GCSE REPORT</a:t>
            </a:r>
          </a:p>
          <a:p>
            <a:r>
              <a:rPr lang="en-GB" dirty="0" smtClean="0">
                <a:hlinkClick r:id="rId2"/>
              </a:rPr>
              <a:t>http://screencast.com/t/NoSV1f5ryQQ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5580063" y="5734050"/>
            <a:ext cx="914400" cy="2667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948488" y="5734050"/>
            <a:ext cx="503237" cy="28733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987675" y="981075"/>
            <a:ext cx="1728788" cy="287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9144000" cy="712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9144000" cy="6669087"/>
          </a:xfrm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348038" y="6021388"/>
            <a:ext cx="431800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7164388" y="6021388"/>
            <a:ext cx="431800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724525" y="6021388"/>
            <a:ext cx="431800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Ks4 report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8844" y="1774825"/>
            <a:ext cx="6226312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Ks4 Summary information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0347" y="2000240"/>
            <a:ext cx="95428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6</a:t>
            </a:r>
            <a:r>
              <a:rPr lang="en-GB" sz="4000" b="1" baseline="30000" dirty="0" smtClean="0"/>
              <a:t>th</a:t>
            </a:r>
            <a:r>
              <a:rPr lang="en-GB" sz="4000" b="1" dirty="0" smtClean="0"/>
              <a:t> form reporting</a:t>
            </a:r>
            <a:endParaRPr lang="en-GB" sz="40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3071811"/>
            <a:ext cx="8229600" cy="314327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ALPS targets</a:t>
            </a:r>
            <a:endParaRPr lang="en-GB" sz="3600" dirty="0"/>
          </a:p>
          <a:p>
            <a:r>
              <a:rPr lang="en-GB" sz="3600" dirty="0" smtClean="0"/>
              <a:t>Projected grade</a:t>
            </a:r>
            <a:endParaRPr lang="en-GB" sz="3600" dirty="0"/>
          </a:p>
          <a:p>
            <a:r>
              <a:rPr lang="en-GB" sz="3600" dirty="0" smtClean="0"/>
              <a:t>Difference  Calculated</a:t>
            </a:r>
          </a:p>
          <a:p>
            <a:r>
              <a:rPr lang="en-GB" sz="3600" dirty="0" smtClean="0"/>
              <a:t>Interpretation provided </a:t>
            </a:r>
          </a:p>
          <a:p>
            <a:r>
              <a:rPr lang="en-GB" sz="3600" dirty="0" smtClean="0"/>
              <a:t>SIMS can generate an ALPS Score</a:t>
            </a:r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  <p:pic>
        <p:nvPicPr>
          <p:cNvPr id="24635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33375"/>
            <a:ext cx="37687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044113" cy="7135813"/>
          </a:xfrm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11188" y="5273675"/>
            <a:ext cx="1296987" cy="1108075"/>
          </a:xfrm>
          <a:prstGeom prst="wedgeEllipseCallout">
            <a:avLst>
              <a:gd name="adj1" fmla="val 53306"/>
              <a:gd name="adj2" fmla="val -1528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ALPs </a:t>
            </a:r>
          </a:p>
          <a:p>
            <a:pPr algn="ctr"/>
            <a:r>
              <a:rPr lang="en-GB"/>
              <a:t>Target grade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195513" y="5589588"/>
            <a:ext cx="1223962" cy="792162"/>
          </a:xfrm>
          <a:prstGeom prst="wedgeEllipseCallout">
            <a:avLst>
              <a:gd name="adj1" fmla="val -24838"/>
              <a:gd name="adj2" fmla="val -226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AS result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492500" y="5157788"/>
            <a:ext cx="2519363" cy="1008062"/>
          </a:xfrm>
          <a:prstGeom prst="wedgeEllipseCallout">
            <a:avLst>
              <a:gd name="adj1" fmla="val -43130"/>
              <a:gd name="adj2" fmla="val -1468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Current Projected A2 result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5148263" y="4365625"/>
            <a:ext cx="3095625" cy="1368425"/>
          </a:xfrm>
          <a:prstGeom prst="wedgeEllipseCallout">
            <a:avLst>
              <a:gd name="adj1" fmla="val -75079"/>
              <a:gd name="adj2" fmla="val -624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Difference between ALPs Target and Current projected 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Featherstone high School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68413"/>
            <a:ext cx="8482044" cy="4530725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41</a:t>
            </a:r>
            <a:r>
              <a:rPr lang="en-GB" sz="2800" dirty="0"/>
              <a:t>% Indian 21% Somali </a:t>
            </a:r>
          </a:p>
          <a:p>
            <a:r>
              <a:rPr lang="en-GB" sz="2800" dirty="0"/>
              <a:t>15% Pakistani</a:t>
            </a:r>
          </a:p>
          <a:p>
            <a:r>
              <a:rPr lang="en-GB" sz="2800" dirty="0"/>
              <a:t>36% Free School Meal</a:t>
            </a:r>
          </a:p>
          <a:p>
            <a:r>
              <a:rPr lang="en-GB" sz="2800" dirty="0"/>
              <a:t>KS2 Av Pt score 24.5 -</a:t>
            </a:r>
            <a:r>
              <a:rPr lang="en-GB" sz="2800" dirty="0" smtClean="0"/>
              <a:t>25.9 </a:t>
            </a:r>
            <a:endParaRPr lang="en-GB" sz="2800" dirty="0"/>
          </a:p>
          <a:p>
            <a:r>
              <a:rPr lang="en-GB" sz="2800" dirty="0"/>
              <a:t>71% English not first language</a:t>
            </a:r>
          </a:p>
          <a:p>
            <a:r>
              <a:rPr lang="en-GB" sz="2800" dirty="0"/>
              <a:t>Deprivation indicator 0.43 (bottom 20%)</a:t>
            </a:r>
          </a:p>
          <a:p>
            <a:r>
              <a:rPr lang="en-GB" sz="2800" dirty="0"/>
              <a:t>Stability 85%</a:t>
            </a:r>
          </a:p>
          <a:p>
            <a:r>
              <a:rPr lang="en-GB" sz="2800" dirty="0"/>
              <a:t>5+A*-C </a:t>
            </a:r>
            <a:r>
              <a:rPr lang="en-GB" sz="2800" dirty="0" smtClean="0"/>
              <a:t>53%    </a:t>
            </a:r>
            <a:r>
              <a:rPr lang="en-GB" sz="2800" dirty="0"/>
              <a:t>5+A*-C 80%   </a:t>
            </a:r>
            <a:r>
              <a:rPr lang="en-GB" sz="2800" dirty="0" smtClean="0"/>
              <a:t>CVA </a:t>
            </a:r>
            <a:r>
              <a:rPr lang="en-GB" sz="2800" dirty="0"/>
              <a:t>= </a:t>
            </a:r>
            <a:r>
              <a:rPr lang="en-GB" sz="2800" dirty="0" smtClean="0"/>
              <a:t>120-140 4yrs</a:t>
            </a:r>
            <a:endParaRPr lang="en-GB" sz="2800" dirty="0"/>
          </a:p>
          <a:p>
            <a:endParaRPr lang="en-GB" sz="2800" dirty="0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425" y="0"/>
            <a:ext cx="2949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6092825"/>
            <a:ext cx="2986088" cy="59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05613"/>
          </a:xfrm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940425" y="2492375"/>
            <a:ext cx="576263" cy="17287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6084888" y="6021388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516688" y="4437063"/>
            <a:ext cx="1727200" cy="1439862"/>
          </a:xfrm>
          <a:prstGeom prst="wedgeEllipseCallout">
            <a:avLst>
              <a:gd name="adj1" fmla="val -57171"/>
              <a:gd name="adj2" fmla="val 6323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Group ALPs Score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9144000" cy="6669087"/>
          </a:xfrm>
        </p:spPr>
      </p:pic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5364163" y="6092825"/>
            <a:ext cx="914400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6227763" y="3429000"/>
            <a:ext cx="2592387" cy="2233613"/>
          </a:xfrm>
          <a:prstGeom prst="wedgeEllipseCallout">
            <a:avLst>
              <a:gd name="adj1" fmla="val -58329"/>
              <a:gd name="adj2" fmla="val 68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Biology ALPs Score Calculated in SIMs at point of data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6443663" y="2708275"/>
            <a:ext cx="914400" cy="360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531813"/>
            <a:ext cx="9144000" cy="7200901"/>
          </a:xfrm>
        </p:spPr>
      </p:pic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7812088" y="3573463"/>
            <a:ext cx="431800" cy="20891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219700" y="0"/>
            <a:ext cx="2881313" cy="4587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At or above ALPs Target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292725" y="620713"/>
            <a:ext cx="2809875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1 grade below ALPs Target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219700" y="1196975"/>
            <a:ext cx="2952750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&gt;1 grade below alps Target 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50825" y="47625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TLRs 6th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-1108075"/>
            <a:ext cx="9540875" cy="849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Issues</a:t>
            </a:r>
            <a:endParaRPr lang="en-GB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Ensuring accuracy of levels/projections</a:t>
            </a:r>
          </a:p>
          <a:p>
            <a:r>
              <a:rPr lang="en-GB" dirty="0" smtClean="0"/>
              <a:t>FFTD and ALPS not always appropriate</a:t>
            </a:r>
          </a:p>
          <a:p>
            <a:r>
              <a:rPr lang="en-GB" dirty="0" smtClean="0"/>
              <a:t>Parents more informed than tutors</a:t>
            </a:r>
          </a:p>
          <a:p>
            <a:endParaRPr lang="en-GB" dirty="0" smtClean="0"/>
          </a:p>
          <a:p>
            <a:r>
              <a:rPr lang="en-GB" dirty="0" smtClean="0"/>
              <a:t>On-line PASSWORD problem</a:t>
            </a:r>
            <a:endParaRPr lang="en-GB" dirty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1" y="260350"/>
            <a:ext cx="2490814" cy="191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respond to this knowledge by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Checking data and questioning anomalies before reports are released using assessment suite</a:t>
            </a:r>
          </a:p>
          <a:p>
            <a:r>
              <a:rPr lang="en-GB" dirty="0" smtClean="0"/>
              <a:t>Scrutiny of department assessment procedures ( supported by the above)</a:t>
            </a:r>
          </a:p>
          <a:p>
            <a:r>
              <a:rPr lang="en-GB" dirty="0" smtClean="0"/>
              <a:t>Raising targets above ALPS/FFTD?</a:t>
            </a:r>
          </a:p>
          <a:p>
            <a:pPr>
              <a:buNone/>
            </a:pPr>
            <a:r>
              <a:rPr lang="en-GB" dirty="0" smtClean="0"/>
              <a:t>      ( performance management conflict)</a:t>
            </a:r>
          </a:p>
          <a:p>
            <a:r>
              <a:rPr lang="en-GB" dirty="0" smtClean="0"/>
              <a:t>Directed time used to ensure tutors read through reports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771775" y="2636838"/>
            <a:ext cx="431800" cy="1800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4" name="Group 78"/>
          <p:cNvGraphicFramePr>
            <a:graphicFrameLocks noGrp="1"/>
          </p:cNvGraphicFramePr>
          <p:nvPr>
            <p:ph idx="1"/>
          </p:nvPr>
        </p:nvGraphicFramePr>
        <p:xfrm>
          <a:off x="2411413" y="1700213"/>
          <a:ext cx="3960812" cy="4122740"/>
        </p:xfrm>
        <a:graphic>
          <a:graphicData uri="http://schemas.openxmlformats.org/drawingml/2006/table">
            <a:tbl>
              <a:tblPr/>
              <a:tblGrid>
                <a:gridCol w="989012"/>
                <a:gridCol w="992188"/>
                <a:gridCol w="990600"/>
                <a:gridCol w="989012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95" name="AutoShape 79"/>
          <p:cNvSpPr>
            <a:spLocks noChangeArrowheads="1"/>
          </p:cNvSpPr>
          <p:nvPr/>
        </p:nvSpPr>
        <p:spPr bwMode="auto">
          <a:xfrm>
            <a:off x="1116013" y="188913"/>
            <a:ext cx="1295400" cy="719137"/>
          </a:xfrm>
          <a:prstGeom prst="wedgeRoundRectCallout">
            <a:avLst>
              <a:gd name="adj1" fmla="val 146690"/>
              <a:gd name="adj2" fmla="val 157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Group</a:t>
            </a:r>
          </a:p>
          <a:p>
            <a:pPr algn="ctr"/>
            <a:r>
              <a:rPr lang="en-GB"/>
              <a:t>Analysis</a:t>
            </a:r>
          </a:p>
        </p:txBody>
      </p:sp>
      <p:sp>
        <p:nvSpPr>
          <p:cNvPr id="9296" name="AutoShape 80"/>
          <p:cNvSpPr>
            <a:spLocks noChangeArrowheads="1"/>
          </p:cNvSpPr>
          <p:nvPr/>
        </p:nvSpPr>
        <p:spPr bwMode="auto">
          <a:xfrm>
            <a:off x="4859338" y="260350"/>
            <a:ext cx="1873250" cy="431800"/>
          </a:xfrm>
          <a:prstGeom prst="wedgeRoundRectCallout">
            <a:avLst>
              <a:gd name="adj1" fmla="val -43898"/>
              <a:gd name="adj2" fmla="val 280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Marksheet</a:t>
            </a:r>
          </a:p>
        </p:txBody>
      </p:sp>
      <p:sp>
        <p:nvSpPr>
          <p:cNvPr id="9297" name="AutoShape 81"/>
          <p:cNvSpPr>
            <a:spLocks noChangeArrowheads="1"/>
          </p:cNvSpPr>
          <p:nvPr/>
        </p:nvSpPr>
        <p:spPr bwMode="auto">
          <a:xfrm>
            <a:off x="6227763" y="692150"/>
            <a:ext cx="1873250" cy="431800"/>
          </a:xfrm>
          <a:prstGeom prst="wedgeRoundRectCallout">
            <a:avLst>
              <a:gd name="adj1" fmla="val -76185"/>
              <a:gd name="adj2" fmla="val 1970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/>
              <a:t>Marksheet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Initial: Aims</a:t>
            </a:r>
            <a:endParaRPr lang="en-GB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Information about each child at  your finger tips</a:t>
            </a:r>
          </a:p>
          <a:p>
            <a:r>
              <a:rPr lang="en-GB" sz="2800" dirty="0" smtClean="0"/>
              <a:t>Information about the progress </a:t>
            </a:r>
            <a:r>
              <a:rPr lang="en-GB" sz="2800" dirty="0"/>
              <a:t>of every child in every subject every term</a:t>
            </a:r>
          </a:p>
          <a:p>
            <a:r>
              <a:rPr lang="en-GB" sz="2800" dirty="0" smtClean="0"/>
              <a:t>To provide an interpretation of the progress made that could be understood</a:t>
            </a:r>
          </a:p>
          <a:p>
            <a:r>
              <a:rPr lang="en-GB" sz="2800" dirty="0" smtClean="0"/>
              <a:t>To provide frequent easy access to this information</a:t>
            </a:r>
          </a:p>
          <a:p>
            <a:pPr>
              <a:buNone/>
            </a:pPr>
            <a:r>
              <a:rPr lang="en-GB" sz="2800" dirty="0" smtClean="0"/>
              <a:t>     to every one</a:t>
            </a:r>
            <a:endParaRPr lang="en-GB" sz="2800" dirty="0"/>
          </a:p>
          <a:p>
            <a:r>
              <a:rPr lang="en-GB" sz="2800" dirty="0" smtClean="0"/>
              <a:t>To ensure parents are feel fully informed about the progress  of their child</a:t>
            </a:r>
          </a:p>
          <a:p>
            <a:r>
              <a:rPr lang="en-GB" sz="2800" dirty="0" smtClean="0"/>
              <a:t>Provide this data on-line  (2009)</a:t>
            </a:r>
            <a:endParaRPr lang="en-GB" sz="2800" dirty="0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092825"/>
            <a:ext cx="2986088" cy="598488"/>
          </a:xfrm>
          <a:prstGeom prst="rect">
            <a:avLst/>
          </a:prstGeom>
          <a:noFill/>
        </p:spPr>
      </p:pic>
      <p:pic>
        <p:nvPicPr>
          <p:cNvPr id="114693" name="Picture 5" descr="Dr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9" y="1"/>
            <a:ext cx="2273326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>
            <p:ph idx="1"/>
          </p:nvPr>
        </p:nvGraphicFramePr>
        <p:xfrm>
          <a:off x="1187450" y="188913"/>
          <a:ext cx="5184775" cy="6217920"/>
        </p:xfrm>
        <a:graphic>
          <a:graphicData uri="http://schemas.openxmlformats.org/drawingml/2006/table">
            <a:tbl>
              <a:tblPr/>
              <a:tblGrid>
                <a:gridCol w="1295400"/>
                <a:gridCol w="1298575"/>
                <a:gridCol w="1295400"/>
                <a:gridCol w="12954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712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 for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Changes for 2011-2021</a:t>
            </a:r>
          </a:p>
          <a:p>
            <a:r>
              <a:rPr lang="en-GB" dirty="0" smtClean="0"/>
              <a:t>Baccalaureate  Yes/NO</a:t>
            </a:r>
          </a:p>
          <a:p>
            <a:r>
              <a:rPr lang="en-GB" dirty="0" smtClean="0"/>
              <a:t>Expected progress in Eng Maths  Yes/No</a:t>
            </a:r>
          </a:p>
          <a:p>
            <a:r>
              <a:rPr lang="en-GB" dirty="0" smtClean="0"/>
              <a:t>School reports replacing assessment aspects</a:t>
            </a:r>
          </a:p>
          <a:p>
            <a:endParaRPr lang="en-GB" dirty="0" smtClean="0"/>
          </a:p>
          <a:p>
            <a:r>
              <a:rPr lang="en-GB" dirty="0" smtClean="0"/>
              <a:t>Report keeps parents aware of changing educational landscape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 understanding</a:t>
            </a:r>
          </a:p>
          <a:p>
            <a:r>
              <a:rPr lang="en-GB" dirty="0" smtClean="0"/>
              <a:t>More engaged parents</a:t>
            </a:r>
          </a:p>
          <a:p>
            <a:r>
              <a:rPr lang="en-GB" dirty="0" smtClean="0"/>
              <a:t>Included in our systems</a:t>
            </a:r>
          </a:p>
          <a:p>
            <a:r>
              <a:rPr lang="en-GB" dirty="0" smtClean="0"/>
              <a:t>More support  given to students</a:t>
            </a:r>
          </a:p>
          <a:p>
            <a:r>
              <a:rPr lang="en-GB" dirty="0" smtClean="0"/>
              <a:t>Improved achievement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Progress is very high and consistent</a:t>
            </a:r>
          </a:p>
          <a:p>
            <a:r>
              <a:rPr lang="en-GB" dirty="0" smtClean="0"/>
              <a:t>CVA between 1020 and 1040 last 5 years</a:t>
            </a:r>
          </a:p>
          <a:p>
            <a:r>
              <a:rPr lang="en-GB" dirty="0" smtClean="0"/>
              <a:t>NCVA between 1030 and 1050</a:t>
            </a:r>
          </a:p>
          <a:p>
            <a:r>
              <a:rPr lang="en-GB" dirty="0" smtClean="0"/>
              <a:t>2011 record 5+ A*-C (inc E &amp; M) 53%</a:t>
            </a:r>
          </a:p>
          <a:p>
            <a:r>
              <a:rPr lang="en-GB" dirty="0" smtClean="0"/>
              <a:t>FFTD rank 4 points score capped ( last 3 years)</a:t>
            </a:r>
          </a:p>
          <a:p>
            <a:r>
              <a:rPr lang="en-GB" dirty="0" smtClean="0"/>
              <a:t>Developed reporting systems ( including on-line) have supported this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</a:t>
            </a:r>
            <a:r>
              <a:rPr lang="en-GB" dirty="0" err="1" smtClean="0"/>
              <a:t>Developement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Providing more options for parents</a:t>
            </a:r>
          </a:p>
          <a:p>
            <a:r>
              <a:rPr lang="en-GB" dirty="0" smtClean="0"/>
              <a:t>Early on-line release of reports</a:t>
            </a:r>
          </a:p>
          <a:p>
            <a:r>
              <a:rPr lang="en-GB" dirty="0" smtClean="0"/>
              <a:t>Discussion of report by telephone </a:t>
            </a:r>
          </a:p>
          <a:p>
            <a:r>
              <a:rPr lang="en-GB" dirty="0" smtClean="0"/>
              <a:t>Parents encouraged to only seeing subject teachers where student are not making expected progress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word from the parents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parents think </a:t>
            </a:r>
            <a:r>
              <a:rPr lang="en-GB" dirty="0" smtClean="0">
                <a:hlinkClick r:id="rId2"/>
              </a:rPr>
              <a:t>CLICK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Mrs </a:t>
            </a:r>
            <a:r>
              <a:rPr lang="en-GB" dirty="0" err="1" smtClean="0"/>
              <a:t>Sagoo</a:t>
            </a:r>
            <a:r>
              <a:rPr lang="en-GB" dirty="0" smtClean="0"/>
              <a:t> </a:t>
            </a:r>
            <a:r>
              <a:rPr lang="en-GB" dirty="0" smtClean="0">
                <a:hlinkClick r:id="rId3" action="ppaction://hlinkfile"/>
              </a:rPr>
              <a:t>CLICK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01080" cy="12527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Reporting On-line: engaging parents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SIMS system set up in 2007</a:t>
            </a:r>
          </a:p>
          <a:p>
            <a:r>
              <a:rPr lang="en-GB" dirty="0" smtClean="0"/>
              <a:t>Initially Reported 2 times per year </a:t>
            </a:r>
          </a:p>
          <a:p>
            <a:r>
              <a:rPr lang="en-GB" dirty="0" smtClean="0"/>
              <a:t>Now 5 times for yr 11-13 </a:t>
            </a:r>
          </a:p>
          <a:p>
            <a:r>
              <a:rPr lang="en-GB" dirty="0" smtClean="0"/>
              <a:t>3 times for others</a:t>
            </a:r>
          </a:p>
          <a:p>
            <a:r>
              <a:rPr lang="en-GB" dirty="0" smtClean="0"/>
              <a:t>SIMS learning gate way started Sept 2009</a:t>
            </a:r>
          </a:p>
          <a:p>
            <a:r>
              <a:rPr lang="en-GB" dirty="0" smtClean="0"/>
              <a:t>All parents provided with logins </a:t>
            </a:r>
          </a:p>
          <a:p>
            <a:r>
              <a:rPr lang="en-GB" dirty="0" smtClean="0"/>
              <a:t>Video support in community languages  </a:t>
            </a:r>
            <a:r>
              <a:rPr lang="en-GB" dirty="0" smtClean="0">
                <a:hlinkClick r:id="rId2"/>
              </a:rPr>
              <a:t>CLICK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r>
              <a:rPr lang="en-GB" sz="3600" b="1"/>
              <a:t>Achieving our Aims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229600" cy="4530725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Make </a:t>
            </a:r>
            <a:r>
              <a:rPr lang="en-GB" dirty="0"/>
              <a:t>full use of </a:t>
            </a:r>
          </a:p>
          <a:p>
            <a:pPr>
              <a:buFont typeface="Arial Unicode MS" pitchFamily="34" charset="-128"/>
              <a:buNone/>
            </a:pPr>
            <a:r>
              <a:rPr lang="en-GB" dirty="0"/>
              <a:t>   </a:t>
            </a:r>
            <a:r>
              <a:rPr lang="en-GB" dirty="0" smtClean="0"/>
              <a:t>  SIMS </a:t>
            </a:r>
            <a:r>
              <a:rPr lang="en-GB" dirty="0"/>
              <a:t>Assessment </a:t>
            </a:r>
            <a:r>
              <a:rPr lang="en-GB" dirty="0" smtClean="0"/>
              <a:t>suite</a:t>
            </a:r>
          </a:p>
          <a:p>
            <a:pPr>
              <a:buFont typeface="Arial Unicode MS" pitchFamily="34" charset="-128"/>
              <a:buNone/>
            </a:pPr>
            <a:endParaRPr lang="en-GB" dirty="0" smtClean="0"/>
          </a:p>
          <a:p>
            <a:r>
              <a:rPr lang="en-GB" dirty="0" smtClean="0"/>
              <a:t>Attendance</a:t>
            </a:r>
          </a:p>
          <a:p>
            <a:r>
              <a:rPr lang="en-GB" dirty="0" smtClean="0"/>
              <a:t>Lesson monitor </a:t>
            </a:r>
          </a:p>
          <a:p>
            <a:r>
              <a:rPr lang="en-GB" dirty="0" smtClean="0"/>
              <a:t>Achievement </a:t>
            </a:r>
          </a:p>
          <a:p>
            <a:r>
              <a:rPr lang="en-GB" dirty="0" smtClean="0"/>
              <a:t>Behaviour</a:t>
            </a:r>
          </a:p>
          <a:p>
            <a:r>
              <a:rPr lang="en-GB" dirty="0" smtClean="0"/>
              <a:t>Assessment</a:t>
            </a:r>
          </a:p>
          <a:p>
            <a:pPr>
              <a:buFont typeface="Arial Unicode MS" pitchFamily="34" charset="-128"/>
              <a:buNone/>
            </a:pPr>
            <a:endParaRPr lang="en-GB" dirty="0"/>
          </a:p>
          <a:p>
            <a:r>
              <a:rPr lang="en-GB" dirty="0" smtClean="0"/>
              <a:t>Allow Sufficient time for development</a:t>
            </a:r>
          </a:p>
          <a:p>
            <a:r>
              <a:rPr lang="en-GB" dirty="0" smtClean="0"/>
              <a:t>Data Manager  to support</a:t>
            </a:r>
          </a:p>
          <a:p>
            <a:r>
              <a:rPr lang="en-GB" dirty="0" smtClean="0"/>
              <a:t>All staff trained and have access</a:t>
            </a:r>
          </a:p>
          <a:p>
            <a:r>
              <a:rPr lang="en-GB" dirty="0" smtClean="0"/>
              <a:t>Regular contact with other users and SIMS staff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5805488"/>
            <a:ext cx="2986088" cy="598487"/>
          </a:xfrm>
          <a:prstGeom prst="rect">
            <a:avLst/>
          </a:prstGeom>
          <a:noFill/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65113"/>
            <a:ext cx="352742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Staff enter data into an interactive mark-sheet  </a:t>
            </a:r>
          </a:p>
          <a:p>
            <a:r>
              <a:rPr lang="en-GB" dirty="0" smtClean="0"/>
              <a:t>Ks3 levels  ks4/5 projected grades</a:t>
            </a:r>
          </a:p>
          <a:p>
            <a:r>
              <a:rPr lang="en-GB" dirty="0" smtClean="0"/>
              <a:t>Overall picture seen on each individual report</a:t>
            </a:r>
          </a:p>
          <a:p>
            <a:pPr>
              <a:buNone/>
            </a:pPr>
            <a:r>
              <a:rPr lang="en-GB" dirty="0" smtClean="0"/>
              <a:t>    Reports</a:t>
            </a:r>
          </a:p>
          <a:p>
            <a:r>
              <a:rPr lang="en-GB" dirty="0" smtClean="0"/>
              <a:t>Parents have report explained to them during curriculum evenings </a:t>
            </a:r>
          </a:p>
          <a:p>
            <a:r>
              <a:rPr lang="en-GB" dirty="0" smtClean="0"/>
              <a:t>Reports extracted from SIMS and made available to all staff on our network</a:t>
            </a:r>
          </a:p>
          <a:p>
            <a:r>
              <a:rPr lang="en-GB" dirty="0" smtClean="0"/>
              <a:t>Both tutor and parent familiar with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Helping parents understand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 set of reports given out at a curriculum evening</a:t>
            </a:r>
          </a:p>
          <a:p>
            <a:r>
              <a:rPr lang="en-GB" dirty="0" smtClean="0"/>
              <a:t>Parents given a presentation by a tutor about the report ( in form classroom)</a:t>
            </a:r>
          </a:p>
          <a:p>
            <a:r>
              <a:rPr lang="en-GB" dirty="0" smtClean="0"/>
              <a:t>Report kept simple</a:t>
            </a:r>
          </a:p>
          <a:p>
            <a:r>
              <a:rPr lang="en-GB" dirty="0" smtClean="0"/>
              <a:t>Starting point and where they are now</a:t>
            </a:r>
          </a:p>
          <a:p>
            <a:r>
              <a:rPr lang="en-GB" dirty="0" smtClean="0"/>
              <a:t>What  that progress indicates</a:t>
            </a:r>
          </a:p>
          <a:p>
            <a:r>
              <a:rPr lang="en-GB" dirty="0" smtClean="0"/>
              <a:t>Are they on target for where they want to be?</a:t>
            </a:r>
          </a:p>
          <a:p>
            <a:r>
              <a:rPr lang="en-GB" dirty="0" smtClean="0"/>
              <a:t>Summary data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2997200"/>
            <a:ext cx="1547813" cy="353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Student names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339975" y="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Key Stage 3 Mark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2997200"/>
            <a:ext cx="1547813" cy="353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Student names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339975" y="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Key Stage 3 Mark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21090</TotalTime>
  <Words>772</Words>
  <Application>Microsoft Office PowerPoint</Application>
  <PresentationFormat>On-screen Show (4:3)</PresentationFormat>
  <Paragraphs>247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Module</vt:lpstr>
      <vt:lpstr>Featherstone High School</vt:lpstr>
      <vt:lpstr>Featherstone high School</vt:lpstr>
      <vt:lpstr>Initial: Aims</vt:lpstr>
      <vt:lpstr>Reporting On-line: engaging parents</vt:lpstr>
      <vt:lpstr>Achieving our Aims</vt:lpstr>
      <vt:lpstr>The process</vt:lpstr>
      <vt:lpstr>Helping parents understand</vt:lpstr>
      <vt:lpstr>Slide 8</vt:lpstr>
      <vt:lpstr>Slide 9</vt:lpstr>
      <vt:lpstr>Slide 10</vt:lpstr>
      <vt:lpstr>Slide 11</vt:lpstr>
      <vt:lpstr>Reporting at Ks4</vt:lpstr>
      <vt:lpstr>Slide 13</vt:lpstr>
      <vt:lpstr>Slide 14</vt:lpstr>
      <vt:lpstr>Slide 15</vt:lpstr>
      <vt:lpstr>Ks4 report</vt:lpstr>
      <vt:lpstr>Ks4 Summary information</vt:lpstr>
      <vt:lpstr>6th form reporting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System Issues</vt:lpstr>
      <vt:lpstr>We respond to this knowledge by</vt:lpstr>
      <vt:lpstr>Slide 28</vt:lpstr>
      <vt:lpstr>Slide 29</vt:lpstr>
      <vt:lpstr>Slide 30</vt:lpstr>
      <vt:lpstr>Slide 31</vt:lpstr>
      <vt:lpstr>Changes  for 2012</vt:lpstr>
      <vt:lpstr>Impact</vt:lpstr>
      <vt:lpstr>Impact</vt:lpstr>
      <vt:lpstr>Future Developement</vt:lpstr>
      <vt:lpstr>Final word from the parents</vt:lpstr>
    </vt:vector>
  </TitlesOfParts>
  <Company>Featherstone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Featherstone High School</dc:creator>
  <cp:lastModifiedBy>NBradfor</cp:lastModifiedBy>
  <cp:revision>76</cp:revision>
  <dcterms:created xsi:type="dcterms:W3CDTF">2009-12-17T15:19:13Z</dcterms:created>
  <dcterms:modified xsi:type="dcterms:W3CDTF">2011-11-16T15:30:44Z</dcterms:modified>
</cp:coreProperties>
</file>