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8" r:id="rId4"/>
    <p:sldId id="259" r:id="rId5"/>
    <p:sldId id="260" r:id="rId6"/>
    <p:sldId id="261" r:id="rId7"/>
    <p:sldId id="257" r:id="rId8"/>
    <p:sldId id="262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2" r:id="rId17"/>
    <p:sldId id="275" r:id="rId18"/>
    <p:sldId id="271" r:id="rId19"/>
    <p:sldId id="274" r:id="rId20"/>
    <p:sldId id="273" r:id="rId21"/>
    <p:sldId id="281" r:id="rId22"/>
    <p:sldId id="276" r:id="rId23"/>
    <p:sldId id="277" r:id="rId24"/>
    <p:sldId id="278" r:id="rId25"/>
    <p:sldId id="280" r:id="rId26"/>
    <p:sldId id="279" r:id="rId2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FF"/>
    <a:srgbClr val="000099"/>
    <a:srgbClr val="FF66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ADF46-3336-4C63-8315-213019CC934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C25F8-EA4D-4545-8A89-8ACC4E4ADAD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50C0C-B955-4622-B447-E2D82E6FF89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E10364-AD2A-4630-996D-D807DE24147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17C8C26-46C9-428A-AA58-4794F976C4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44621-128E-44E2-B369-9C807018D9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DF8E5-C31A-4784-AC3A-322B47982F6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25DB3-6B9A-450A-B190-1652AC2D400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3CE0E-239D-4B45-B4C9-32A3411A588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1083B-57B3-442A-BCB8-D830ED57A7E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41927-29E6-4533-A8CD-12E2DE258B7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B9FFC-75FD-4F82-ADDE-464A9670B7D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1E56A-BFE7-46ED-A4C2-C69472DB0D2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876595-1AA1-4A56-B1E4-E024B9A25BB0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uk/imgres?imgurl=http://www.sonomaopenspace.org/imgManager/1000000149/grove_old_trees.jpg&amp;imgrefurl=http://www.sonomaopenspace.org/Content/10039/preview.html&amp;h=341&amp;w=590&amp;sz=48&amp;hl=en&amp;start=2&amp;tbnid=ND_bAVPCFFSrqM:&amp;tbnh=78&amp;tbnw=135&amp;prev=/images%3Fq%3Dgrove%2Bof%2Btrees%26gbv%3D2%26svnum%3D10%26hl%3Den%26safe%3Dstrict%26sa%3DG" TargetMode="External"/><Relationship Id="rId13" Type="http://schemas.openxmlformats.org/officeDocument/2006/relationships/image" Target="http://tbn0.google.com/images?q=tbn:7KMFKeddiCuF_M:http://www1.istockphoto.com/file_thumbview_approve/1614270/2/istockphoto_1614270_macro_human_eye.jpg" TargetMode="External"/><Relationship Id="rId18" Type="http://schemas.openxmlformats.org/officeDocument/2006/relationships/image" Target="../media/image6.jpeg"/><Relationship Id="rId3" Type="http://schemas.openxmlformats.org/officeDocument/2006/relationships/image" Target="../media/image1.jpeg"/><Relationship Id="rId21" Type="http://schemas.openxmlformats.org/officeDocument/2006/relationships/image" Target="../media/image7.jpeg"/><Relationship Id="rId7" Type="http://schemas.openxmlformats.org/officeDocument/2006/relationships/image" Target="http://tbn0.google.com/images?q=tbn:qhHIPFY3coFFmM:http://www.nrlc.org/abortion/facts/fig17baby5mos.jpg" TargetMode="External"/><Relationship Id="rId12" Type="http://schemas.openxmlformats.org/officeDocument/2006/relationships/image" Target="../media/image4.jpeg"/><Relationship Id="rId17" Type="http://schemas.openxmlformats.org/officeDocument/2006/relationships/hyperlink" Target="http://images.google.co.uk/imgres?imgurl=http://www.sfu.ca/~pkarimia/courses/cmpt770graphics/lab0/seascape-sea.jpg&amp;imgrefurl=http://www.sfu.ca/~pkarimia/courses/cmpt770graphics/lab0/&amp;h=600&amp;w=800&amp;sz=318&amp;hl=en&amp;start=3&amp;tbnid=4As1JKI2s6HHuM:&amp;tbnh=107&amp;tbnw=143&amp;prev=/images%3Fq%3Dsea%2Bscape%26gbv%3D2%26svnum%3D10%26hl%3Den%26safe%3Dstrict%26sa%3DG" TargetMode="External"/><Relationship Id="rId2" Type="http://schemas.openxmlformats.org/officeDocument/2006/relationships/hyperlink" Target="http://images.google.co.uk/imgres?imgurl=http://www.bnsc.gov.uk/assets/channels/education/ae/earth_splash.jpg&amp;imgrefurl=http://www.bnsc.gov.uk/lzcontent.aspx%3Fnid%3D4701&amp;h=300&amp;w=303&amp;sz=34&amp;hl=en&amp;start=4&amp;tbnid=M6dadwcT832evM:&amp;tbnh=115&amp;tbnw=116&amp;prev=/images%3Fq%3Dplanet%2Bearth%26gbv%3D2%26svnum%3D10%26hl%3Den%26safe%3Dstrict%26sa%3DG" TargetMode="External"/><Relationship Id="rId16" Type="http://schemas.openxmlformats.org/officeDocument/2006/relationships/image" Target="http://tbn0.google.com/images?q=tbn:_obOxYMOlaUl6M:http://img.alibaba.com/photo/11806231/Men_s_Wind_Up_Photo_Insert_Pocket_Watch.jpg" TargetMode="External"/><Relationship Id="rId20" Type="http://schemas.openxmlformats.org/officeDocument/2006/relationships/hyperlink" Target="http://images.google.co.uk/imgres?imgurl=http://cache.boston.com/bonzai-fba/AP_Photo/2007/08/15/1187195515_9453.jpg&amp;imgrefurl=http://www.boston.com/news/weather/articles/2007/08/15/flood_weary_texas_prepares_for_new_tropical_storm_erin&amp;h=308&amp;w=410&amp;sz=57&amp;hl=en&amp;start=18&amp;tbnid=-ZxPa5ZLXbd8GM:&amp;tbnh=94&amp;tbnw=125&amp;prev=/images%3Fq%3Dstorm%26gbv%3D2%26svnum%3D10%26hl%3Den%26safe%3Dstrict%26sa%3D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hyperlink" Target="http://images.google.co.uk/imgres?imgurl=http://www1.istockphoto.com/file_thumbview_approve/1614270/2/istockphoto_1614270_macro_human_eye.jpg&amp;imgrefurl=http://www.istockphoto.com/imageindex/1614/2/1614270/macro_human_eye.html&amp;h=285&amp;w=380&amp;sz=37&amp;hl=en&amp;start=9&amp;tbnid=7KMFKeddiCuF_M:&amp;tbnh=92&amp;tbnw=123&amp;prev=/images%3Fq%3Dhuman%2Beye%26gbv%3D2%26svnum%3D10%26hl%3Den%26safe%3Dstrict%26sa%3DG" TargetMode="External"/><Relationship Id="rId5" Type="http://schemas.openxmlformats.org/officeDocument/2006/relationships/hyperlink" Target="http://images.google.co.uk/imgres?imgurl=http://www.nrlc.org/abortion/facts/fig17baby5mos.jpg&amp;imgrefurl=http://www.nrlc.org/abortion/facts/fetaldevelopment.html&amp;h=1904&amp;w=1267&amp;sz=128&amp;hl=en&amp;start=84&amp;tbnid=qhHIPFY3coFFmM:&amp;tbnh=150&amp;tbnw=100&amp;prev=/images%3Fq%3Dbaby%26start%3D80%26gbv%3D2%26ndsp%3D20%26svnum%3D10%26hl%3Den%26safe%3Dstrict%26sa%3DN" TargetMode="External"/><Relationship Id="rId15" Type="http://schemas.openxmlformats.org/officeDocument/2006/relationships/image" Target="../media/image5.jpeg"/><Relationship Id="rId10" Type="http://schemas.openxmlformats.org/officeDocument/2006/relationships/image" Target="http://tbn0.google.com/images?q=tbn:ND_bAVPCFFSrqM:http://www.sonomaopenspace.org/imgManager/1000000149/grove_old_trees.jpg" TargetMode="External"/><Relationship Id="rId19" Type="http://schemas.openxmlformats.org/officeDocument/2006/relationships/image" Target="http://tbn0.google.com/images?q=tbn:4As1JKI2s6HHuM:http://www.sfu.ca/~pkarimia/courses/cmpt770graphics/lab0/seascape-sea.jpg" TargetMode="External"/><Relationship Id="rId4" Type="http://schemas.openxmlformats.org/officeDocument/2006/relationships/image" Target="http://tbn0.google.com/images?q=tbn:M6dadwcT832evM:http://www.bnsc.gov.uk/assets/channels/education/ae/earth_splash.jpg" TargetMode="External"/><Relationship Id="rId9" Type="http://schemas.openxmlformats.org/officeDocument/2006/relationships/image" Target="../media/image3.jpeg"/><Relationship Id="rId14" Type="http://schemas.openxmlformats.org/officeDocument/2006/relationships/hyperlink" Target="http://images.google.co.uk/imgres?imgurl=http://img.alibaba.com/photo/11806231/Men_s_Wind_Up_Photo_Insert_Pocket_Watch.jpg&amp;imgrefurl=http://www.alibaba.com/catalog/11806231/Men_s_Wind_Up_Photo_Insert_Pocket_Watch.html&amp;h=420&amp;w=560&amp;sz=38&amp;hl=en&amp;start=1&amp;tbnid=_obOxYMOlaUl6M:&amp;tbnh=100&amp;tbnw=133&amp;prev=/images%3Fq%3Dpocket%2Bwatch%26gbv%3D2%26svnum%3D10%26hl%3Den%26safe%3Dstrict%26sa%3DG" TargetMode="External"/><Relationship Id="rId22" Type="http://schemas.openxmlformats.org/officeDocument/2006/relationships/image" Target="http://tbn0.google.com/images?q=tbn:-ZxPa5ZLXbd8GM:http://cache.boston.com/bonzai-fba/AP_Photo/2007/08/15/1187195515_9453.jpg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.uk/imgres?imgurl=http://www.selfsufficientish.com/images/appletree.gif&amp;imgrefurl=http://www.selfsufficientish.com/treetub.htm&amp;h=289&amp;w=200&amp;sz=4&amp;hl=en&amp;start=12&amp;tbnid=KRhTuYptXM6tAM:&amp;tbnh=115&amp;tbnw=80&amp;prev=/images%3Fq%3Dcartoon%2Btree%26gbv%3D2%26hl%3Den%26safe%3Dstrict%26sa%3DG" TargetMode="Externa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Developing Effective Learners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Mar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Effective thinking requires: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b="1">
                <a:solidFill>
                  <a:schemeClr val="folHlink"/>
                </a:solidFill>
              </a:rPr>
              <a:t>Input</a:t>
            </a:r>
            <a:r>
              <a:rPr lang="en-GB" sz="2400"/>
              <a:t> – reception of and acquiring knowledge, learning new material – in different ways (learning styles/preferences)</a:t>
            </a:r>
          </a:p>
          <a:p>
            <a:r>
              <a:rPr lang="en-GB" sz="2400" b="1">
                <a:solidFill>
                  <a:schemeClr val="folHlink"/>
                </a:solidFill>
              </a:rPr>
              <a:t>Output</a:t>
            </a:r>
            <a:r>
              <a:rPr lang="en-GB" sz="2400">
                <a:solidFill>
                  <a:schemeClr val="folHlink"/>
                </a:solidFill>
              </a:rPr>
              <a:t> </a:t>
            </a:r>
            <a:r>
              <a:rPr lang="en-GB" sz="2400"/>
              <a:t>– using knowledge, solving problems (logically and creatively), generating ideas, remembering and reflecting – can develop skills to help process the knowledge</a:t>
            </a:r>
          </a:p>
          <a:p>
            <a:r>
              <a:rPr lang="en-GB" sz="2400" b="1">
                <a:solidFill>
                  <a:schemeClr val="folHlink"/>
                </a:solidFill>
              </a:rPr>
              <a:t>Control</a:t>
            </a:r>
            <a:r>
              <a:rPr lang="en-GB" sz="2400"/>
              <a:t> – metacognition (thinking about thinking), decision-making, evaluating, controlling memory, planning – creative linkage between `input’ and `output’, between `the known’ and the `unknown’</a:t>
            </a:r>
            <a:endParaRPr lang="en-GB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educative task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The faculties needed to think can be trained and developed</a:t>
            </a:r>
          </a:p>
          <a:p>
            <a:pPr>
              <a:lnSpc>
                <a:spcPct val="90000"/>
              </a:lnSpc>
            </a:pPr>
            <a:r>
              <a:rPr lang="en-GB"/>
              <a:t>What lies at the heart of the educational process?</a:t>
            </a:r>
          </a:p>
          <a:p>
            <a:pPr>
              <a:lnSpc>
                <a:spcPct val="90000"/>
              </a:lnSpc>
            </a:pPr>
            <a:r>
              <a:rPr lang="en-GB"/>
              <a:t>Helping pupils to bring to bear their </a:t>
            </a:r>
            <a:r>
              <a:rPr lang="en-GB" b="1">
                <a:solidFill>
                  <a:schemeClr val="folHlink"/>
                </a:solidFill>
              </a:rPr>
              <a:t>creative thought processes</a:t>
            </a:r>
            <a:r>
              <a:rPr lang="en-GB"/>
              <a:t> so that they can </a:t>
            </a:r>
            <a:r>
              <a:rPr lang="en-GB" b="1">
                <a:solidFill>
                  <a:schemeClr val="folHlink"/>
                </a:solidFill>
              </a:rPr>
              <a:t>manipulate knowledge</a:t>
            </a:r>
            <a:r>
              <a:rPr lang="en-GB"/>
              <a:t> in order to </a:t>
            </a:r>
            <a:r>
              <a:rPr lang="en-GB" b="1">
                <a:solidFill>
                  <a:schemeClr val="folHlink"/>
                </a:solidFill>
              </a:rPr>
              <a:t>understand it</a:t>
            </a:r>
            <a:r>
              <a:rPr lang="en-GB"/>
              <a:t> and </a:t>
            </a:r>
            <a:r>
              <a:rPr lang="en-GB" b="1">
                <a:solidFill>
                  <a:schemeClr val="folHlink"/>
                </a:solidFill>
              </a:rPr>
              <a:t>apply it</a:t>
            </a:r>
            <a:r>
              <a:rPr lang="en-GB">
                <a:solidFill>
                  <a:schemeClr val="folHlink"/>
                </a:solidFill>
              </a:rPr>
              <a:t> to </a:t>
            </a:r>
            <a:r>
              <a:rPr lang="en-GB" b="1">
                <a:solidFill>
                  <a:schemeClr val="folHlink"/>
                </a:solidFill>
              </a:rPr>
              <a:t>new contexts</a:t>
            </a:r>
            <a:endParaRPr lang="en-GB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do we think?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Differently. Research is extensive.</a:t>
            </a:r>
          </a:p>
          <a:p>
            <a:r>
              <a:rPr lang="en-GB"/>
              <a:t>Arnold L. Gesell said in the early 1900s: </a:t>
            </a:r>
            <a:r>
              <a:rPr lang="en-GB" i="1"/>
              <a:t>`Our present day knowledge of the child’s mind is comparable to a fifteenth century map of the world, a mixture of truth and error … vast areas remain to be explored’.</a:t>
            </a:r>
          </a:p>
          <a:p>
            <a:r>
              <a:rPr lang="en-GB"/>
              <a:t>The more we know, the more there is to know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What skills do we need to develop in order to help pupils think?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main focus on teaching thinking is on </a:t>
            </a:r>
            <a:r>
              <a:rPr lang="en-GB" b="1">
                <a:solidFill>
                  <a:schemeClr val="folHlink"/>
                </a:solidFill>
              </a:rPr>
              <a:t>developing skills</a:t>
            </a:r>
            <a:r>
              <a:rPr lang="en-GB"/>
              <a:t> which help </a:t>
            </a:r>
            <a:r>
              <a:rPr lang="en-GB" b="1">
                <a:solidFill>
                  <a:schemeClr val="folHlink"/>
                </a:solidFill>
              </a:rPr>
              <a:t>pupils to learn</a:t>
            </a:r>
            <a:r>
              <a:rPr lang="en-GB"/>
              <a:t>.  Skills such as:</a:t>
            </a:r>
          </a:p>
          <a:p>
            <a:r>
              <a:rPr lang="en-GB" i="1">
                <a:solidFill>
                  <a:schemeClr val="accent2"/>
                </a:solidFill>
              </a:rPr>
              <a:t>Information processing</a:t>
            </a:r>
          </a:p>
          <a:p>
            <a:r>
              <a:rPr lang="en-GB" i="1">
                <a:solidFill>
                  <a:srgbClr val="FF6600"/>
                </a:solidFill>
              </a:rPr>
              <a:t>Reasoning</a:t>
            </a:r>
          </a:p>
          <a:p>
            <a:r>
              <a:rPr lang="en-GB" i="1">
                <a:solidFill>
                  <a:srgbClr val="FF00FF"/>
                </a:solidFill>
              </a:rPr>
              <a:t>Enquiry </a:t>
            </a:r>
          </a:p>
          <a:p>
            <a:r>
              <a:rPr lang="en-GB" i="1">
                <a:solidFill>
                  <a:schemeClr val="folHlink"/>
                </a:solidFill>
              </a:rPr>
              <a:t>Creative thinking</a:t>
            </a:r>
          </a:p>
          <a:p>
            <a:r>
              <a:rPr lang="en-GB" i="1">
                <a:solidFill>
                  <a:schemeClr val="hlink"/>
                </a:solidFill>
              </a:rPr>
              <a:t>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Effective Learners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/>
              <a:t>Display confidence</a:t>
            </a:r>
          </a:p>
          <a:p>
            <a:r>
              <a:rPr lang="en-GB"/>
              <a:t>Balance priorities</a:t>
            </a:r>
          </a:p>
          <a:p>
            <a:r>
              <a:rPr lang="en-GB"/>
              <a:t>Show independence</a:t>
            </a:r>
          </a:p>
          <a:p>
            <a:r>
              <a:rPr lang="en-GB"/>
              <a:t>Select appropriate methods</a:t>
            </a:r>
          </a:p>
          <a:p>
            <a:r>
              <a:rPr lang="en-GB"/>
              <a:t>Search for purpose</a:t>
            </a:r>
          </a:p>
          <a:p>
            <a:r>
              <a:rPr lang="en-GB"/>
              <a:t>Challenge</a:t>
            </a:r>
          </a:p>
          <a:p>
            <a:r>
              <a:rPr lang="en-GB"/>
              <a:t>Question</a:t>
            </a:r>
          </a:p>
          <a:p>
            <a:endParaRPr lang="en-GB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i="1"/>
              <a:t>Information processing</a:t>
            </a:r>
          </a:p>
          <a:p>
            <a:r>
              <a:rPr lang="en-GB" i="1"/>
              <a:t>Reasoning</a:t>
            </a:r>
          </a:p>
          <a:p>
            <a:r>
              <a:rPr lang="en-GB" i="1"/>
              <a:t>Enquiry </a:t>
            </a:r>
          </a:p>
          <a:p>
            <a:r>
              <a:rPr lang="en-GB" i="1"/>
              <a:t>Creative thinking</a:t>
            </a:r>
          </a:p>
          <a:p>
            <a:r>
              <a:rPr lang="en-GB" i="1"/>
              <a:t>Evaluation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 build="p"/>
      <p:bldP spid="1843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Effective Learners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>
                <a:solidFill>
                  <a:schemeClr val="folHlink"/>
                </a:solidFill>
              </a:rPr>
              <a:t>Display confidence</a:t>
            </a:r>
          </a:p>
          <a:p>
            <a:r>
              <a:rPr lang="en-GB">
                <a:solidFill>
                  <a:srgbClr val="FF6600"/>
                </a:solidFill>
              </a:rPr>
              <a:t>Balance priorities</a:t>
            </a:r>
          </a:p>
          <a:p>
            <a:r>
              <a:rPr lang="en-GB">
                <a:solidFill>
                  <a:schemeClr val="hlink"/>
                </a:solidFill>
              </a:rPr>
              <a:t>Show independence</a:t>
            </a:r>
          </a:p>
          <a:p>
            <a:r>
              <a:rPr lang="en-GB">
                <a:solidFill>
                  <a:schemeClr val="accent2"/>
                </a:solidFill>
              </a:rPr>
              <a:t>Select appropriate methods</a:t>
            </a:r>
          </a:p>
          <a:p>
            <a:r>
              <a:rPr lang="en-GB">
                <a:solidFill>
                  <a:srgbClr val="FF00FF"/>
                </a:solidFill>
              </a:rPr>
              <a:t>Search for purpose</a:t>
            </a:r>
          </a:p>
          <a:p>
            <a:r>
              <a:rPr lang="en-GB">
                <a:solidFill>
                  <a:schemeClr val="hlink"/>
                </a:solidFill>
              </a:rPr>
              <a:t>Challenge</a:t>
            </a:r>
          </a:p>
          <a:p>
            <a:r>
              <a:rPr lang="en-GB">
                <a:solidFill>
                  <a:srgbClr val="FF00FF"/>
                </a:solidFill>
              </a:rPr>
              <a:t>Question</a:t>
            </a:r>
          </a:p>
          <a:p>
            <a:endParaRPr lang="en-GB">
              <a:solidFill>
                <a:srgbClr val="FF00FF"/>
              </a:solidFill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i="1">
                <a:solidFill>
                  <a:schemeClr val="accent2"/>
                </a:solidFill>
              </a:rPr>
              <a:t>Information processing</a:t>
            </a:r>
          </a:p>
          <a:p>
            <a:r>
              <a:rPr lang="en-GB" i="1">
                <a:solidFill>
                  <a:srgbClr val="FF6600"/>
                </a:solidFill>
              </a:rPr>
              <a:t>Reasoning</a:t>
            </a:r>
          </a:p>
          <a:p>
            <a:r>
              <a:rPr lang="en-GB" i="1">
                <a:solidFill>
                  <a:srgbClr val="FF00FF"/>
                </a:solidFill>
              </a:rPr>
              <a:t>Enquiry </a:t>
            </a:r>
          </a:p>
          <a:p>
            <a:r>
              <a:rPr lang="en-GB" i="1">
                <a:solidFill>
                  <a:schemeClr val="folHlink"/>
                </a:solidFill>
              </a:rPr>
              <a:t>Creative thinking</a:t>
            </a:r>
          </a:p>
          <a:p>
            <a:r>
              <a:rPr lang="en-GB" i="1">
                <a:solidFill>
                  <a:schemeClr val="hlink"/>
                </a:solidFill>
              </a:rPr>
              <a:t>Evaluation</a:t>
            </a:r>
          </a:p>
          <a:p>
            <a:endParaRPr lang="en-GB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Effective &amp; Independent Learners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To help pupils become more effective and independent learners, it is best to start with one or two basic learning skills and concentrate on those</a:t>
            </a:r>
          </a:p>
          <a:p>
            <a:r>
              <a:rPr lang="en-GB"/>
              <a:t>School Ofsted report March 2007:</a:t>
            </a:r>
          </a:p>
          <a:p>
            <a:pPr algn="ctr">
              <a:buFontTx/>
              <a:buNone/>
            </a:pPr>
            <a:r>
              <a:rPr lang="en-GB"/>
              <a:t>	</a:t>
            </a:r>
            <a:r>
              <a:rPr lang="en-GB" sz="2800" i="1"/>
              <a:t>`Develop students’ independent learning skills by providing more opportunities for students to take a more active part in their lessons’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`Philosophy for Children’ (P4C)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sz="4000" b="1" i="1">
                <a:solidFill>
                  <a:schemeClr val="bg2"/>
                </a:solidFill>
              </a:rPr>
              <a:t>	</a:t>
            </a:r>
            <a:r>
              <a:rPr lang="en-GB" sz="4000" b="1" i="1">
                <a:solidFill>
                  <a:schemeClr val="folHlink"/>
                </a:solidFill>
              </a:rPr>
              <a:t>If your plan is for one year, plant rice; if your plan is for ten years, plant trees; if your plan is for one hundred years, educate the children.</a:t>
            </a:r>
          </a:p>
          <a:p>
            <a:pPr algn="ctr">
              <a:buFontTx/>
              <a:buNone/>
            </a:pPr>
            <a:r>
              <a:rPr lang="en-GB" b="1">
                <a:solidFill>
                  <a:schemeClr val="folHlink"/>
                </a:solidFill>
              </a:rPr>
              <a:t>			Confucius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`Philosophy for Children’ (P4C)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A philosophical approach to development thinking in children and young people</a:t>
            </a:r>
          </a:p>
          <a:p>
            <a:r>
              <a:rPr lang="en-GB" sz="2800"/>
              <a:t>Developed by Professor Matthew Lipman in the USA</a:t>
            </a:r>
          </a:p>
          <a:p>
            <a:r>
              <a:rPr lang="en-GB" sz="2800"/>
              <a:t>The emphasis is on </a:t>
            </a:r>
            <a:r>
              <a:rPr lang="en-GB" sz="2800">
                <a:solidFill>
                  <a:schemeClr val="folHlink"/>
                </a:solidFill>
              </a:rPr>
              <a:t>questioning </a:t>
            </a:r>
            <a:r>
              <a:rPr lang="en-GB" sz="2800"/>
              <a:t>and </a:t>
            </a:r>
            <a:r>
              <a:rPr lang="en-GB" sz="2800">
                <a:solidFill>
                  <a:schemeClr val="folHlink"/>
                </a:solidFill>
              </a:rPr>
              <a:t>reasoning</a:t>
            </a:r>
            <a:endParaRPr lang="en-GB" sz="2800"/>
          </a:p>
          <a:p>
            <a:r>
              <a:rPr lang="en-GB" sz="2800"/>
              <a:t>An issue or question is identified which might be solved or elucidated through discussion by the whole group (</a:t>
            </a:r>
            <a:r>
              <a:rPr lang="en-GB" sz="2800">
                <a:solidFill>
                  <a:schemeClr val="folHlink"/>
                </a:solidFill>
              </a:rPr>
              <a:t>the community of enquiry</a:t>
            </a:r>
            <a:r>
              <a:rPr lang="en-GB" sz="2800"/>
              <a:t>)</a:t>
            </a:r>
          </a:p>
          <a:p>
            <a:r>
              <a:rPr lang="en-GB" sz="2800"/>
              <a:t>The teacher is simply in the role of facilitator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Community of Enquiry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sz="2400"/>
              <a:t>Clarify the broad field of enquiry with the group</a:t>
            </a:r>
          </a:p>
          <a:p>
            <a:pPr marL="609600" indent="-609600">
              <a:buFontTx/>
              <a:buAutoNum type="arabicPeriod"/>
            </a:pPr>
            <a:r>
              <a:rPr lang="en-GB" sz="2400"/>
              <a:t>Present a stimulus</a:t>
            </a:r>
          </a:p>
          <a:p>
            <a:pPr marL="609600" indent="-609600">
              <a:buFontTx/>
              <a:buAutoNum type="arabicPeriod"/>
            </a:pPr>
            <a:r>
              <a:rPr lang="en-GB" sz="2400"/>
              <a:t>Ask what questions it raises for them (individual)</a:t>
            </a:r>
          </a:p>
          <a:p>
            <a:pPr marL="609600" indent="-609600">
              <a:buFontTx/>
              <a:buAutoNum type="arabicPeriod"/>
            </a:pPr>
            <a:r>
              <a:rPr lang="en-GB" sz="2400"/>
              <a:t>Select a main question (individual then small groups)</a:t>
            </a:r>
          </a:p>
          <a:p>
            <a:pPr marL="609600" indent="-609600">
              <a:buFontTx/>
              <a:buAutoNum type="arabicPeriod"/>
            </a:pPr>
            <a:r>
              <a:rPr lang="en-GB" sz="2400"/>
              <a:t>Change the seating</a:t>
            </a:r>
          </a:p>
          <a:p>
            <a:pPr marL="609600" indent="-609600">
              <a:buFontTx/>
              <a:buAutoNum type="arabicPeriod"/>
            </a:pPr>
            <a:r>
              <a:rPr lang="en-GB" sz="2400"/>
              <a:t>Set up the ground rules</a:t>
            </a:r>
          </a:p>
          <a:p>
            <a:pPr marL="609600" indent="-609600">
              <a:buFontTx/>
              <a:buAutoNum type="arabicPeriod"/>
            </a:pPr>
            <a:r>
              <a:rPr lang="en-GB" sz="2400"/>
              <a:t>Teacher </a:t>
            </a:r>
            <a:r>
              <a:rPr lang="en-GB" sz="2400" b="1"/>
              <a:t>must</a:t>
            </a:r>
            <a:r>
              <a:rPr lang="en-GB" sz="2400"/>
              <a:t> avoid taking up the role of master of ceremonies</a:t>
            </a:r>
          </a:p>
          <a:p>
            <a:pPr marL="609600" indent="-609600">
              <a:buFontTx/>
              <a:buAutoNum type="arabicPeriod"/>
            </a:pPr>
            <a:r>
              <a:rPr lang="en-GB" sz="2400"/>
              <a:t>Review the question</a:t>
            </a:r>
          </a:p>
          <a:p>
            <a:pPr marL="609600" indent="-609600">
              <a:buFontTx/>
              <a:buAutoNum type="arabicPeriod"/>
            </a:pPr>
            <a:r>
              <a:rPr lang="en-GB" sz="2400"/>
              <a:t>Close the enquiry by making a philosophical judgement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“Sir, can we watch a video?”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/>
              <a:t>	`Sociology and psychology both made </a:t>
            </a:r>
            <a:r>
              <a:rPr lang="en-GB">
                <a:solidFill>
                  <a:schemeClr val="folHlink"/>
                </a:solidFill>
              </a:rPr>
              <a:t>heavy demands on candidates in terms of language</a:t>
            </a:r>
            <a:r>
              <a:rPr lang="en-GB"/>
              <a:t>, with a mixture of short answers and extended writing required. This made both subjects demanding in terms of candidates’ </a:t>
            </a:r>
            <a:r>
              <a:rPr lang="en-GB">
                <a:solidFill>
                  <a:schemeClr val="folHlink"/>
                </a:solidFill>
              </a:rPr>
              <a:t>ability to select information and organise ideas</a:t>
            </a:r>
            <a:r>
              <a:rPr lang="en-GB"/>
              <a:t>.’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i="1"/>
              <a:t>QCA Inter-subject comparability studies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i="1"/>
              <a:t>							Feb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Community of Enquiry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Not only reasoning powers enhanced but also their scientific, reading and mathematical skills</a:t>
            </a:r>
          </a:p>
          <a:p>
            <a:pPr>
              <a:lnSpc>
                <a:spcPct val="90000"/>
              </a:lnSpc>
            </a:pPr>
            <a:r>
              <a:rPr lang="en-GB" sz="2800"/>
              <a:t>Community of Enquiry approach also suits a holistic concern for students</a:t>
            </a:r>
          </a:p>
          <a:p>
            <a:pPr>
              <a:lnSpc>
                <a:spcPct val="90000"/>
              </a:lnSpc>
            </a:pPr>
            <a:r>
              <a:rPr lang="en-GB" sz="2800"/>
              <a:t>Enhances their capacity to become independent learners</a:t>
            </a:r>
          </a:p>
          <a:p>
            <a:pPr>
              <a:lnSpc>
                <a:spcPct val="90000"/>
              </a:lnSpc>
            </a:pPr>
            <a:r>
              <a:rPr lang="en-GB" sz="2800"/>
              <a:t>Leads to a vibrant exchange of ideas</a:t>
            </a:r>
          </a:p>
          <a:p>
            <a:pPr>
              <a:lnSpc>
                <a:spcPct val="90000"/>
              </a:lnSpc>
            </a:pPr>
            <a:r>
              <a:rPr lang="en-GB" sz="2800"/>
              <a:t>General pupil-to-pupil discussion does not just happen</a:t>
            </a:r>
          </a:p>
          <a:p>
            <a:pPr>
              <a:lnSpc>
                <a:spcPct val="90000"/>
              </a:lnSpc>
            </a:pPr>
            <a:r>
              <a:rPr lang="en-GB" sz="2800"/>
              <a:t>Set of principles under which it is likely to happen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Design Argument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?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34826" name="Picture 10" descr="http://tbn0.google.com/images?q=tbn:M6dadwcT832evM:http://www.bnsc.gov.uk/assets/channels/education/ae/earth_splash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5940425" y="1989138"/>
            <a:ext cx="2057400" cy="1943100"/>
          </a:xfrm>
          <a:prstGeom prst="rect">
            <a:avLst/>
          </a:prstGeom>
          <a:noFill/>
        </p:spPr>
      </p:pic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  <p:pic>
        <p:nvPicPr>
          <p:cNvPr id="34825" name="Picture 9" descr="http://tbn0.google.com/images?q=tbn:qhHIPFY3coFFmM:http://www.nrlc.org/abortion/facts/fig17baby5mos.jpg">
            <a:hlinkClick r:id="rId5"/>
          </p:cNvPr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4140200" y="1989138"/>
            <a:ext cx="1600200" cy="1943100"/>
          </a:xfrm>
          <a:prstGeom prst="rect">
            <a:avLst/>
          </a:prstGeom>
          <a:noFill/>
        </p:spPr>
      </p:pic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0" y="3886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34824" name="Picture 8" descr="http://tbn0.google.com/images?q=tbn:ND_bAVPCFFSrqM:http://www.sonomaopenspace.org/imgManager/1000000149/grove_old_trees.jpg">
            <a:hlinkClick r:id="rId8"/>
          </p:cNvPr>
          <p:cNvPicPr>
            <a:picLocks noChangeAspect="1" noChangeArrowheads="1"/>
          </p:cNvPicPr>
          <p:nvPr/>
        </p:nvPicPr>
        <p:blipFill>
          <a:blip r:embed="rId9" r:link="rId10" cstate="print"/>
          <a:srcRect/>
          <a:stretch>
            <a:fillRect/>
          </a:stretch>
        </p:blipFill>
        <p:spPr bwMode="auto">
          <a:xfrm>
            <a:off x="1619250" y="2060575"/>
            <a:ext cx="2057400" cy="1943100"/>
          </a:xfrm>
          <a:prstGeom prst="rect">
            <a:avLst/>
          </a:prstGeom>
          <a:noFill/>
        </p:spPr>
      </p:pic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0" y="5829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  <p:pic>
        <p:nvPicPr>
          <p:cNvPr id="34823" name="Picture 7" descr="http://tbn0.google.com/images?q=tbn:7KMFKeddiCuF_M:http://www1.istockphoto.com/file_thumbview_approve/1614270/2/istockphoto_1614270_macro_human_eye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r:link="rId13" cstate="print"/>
          <a:srcRect/>
          <a:stretch>
            <a:fillRect/>
          </a:stretch>
        </p:blipFill>
        <p:spPr bwMode="auto">
          <a:xfrm>
            <a:off x="4859338" y="4076700"/>
            <a:ext cx="1600200" cy="1943100"/>
          </a:xfrm>
          <a:prstGeom prst="rect">
            <a:avLst/>
          </a:prstGeom>
          <a:noFill/>
        </p:spPr>
      </p:pic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0" y="777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  <p:pic>
        <p:nvPicPr>
          <p:cNvPr id="34822" name="Picture 6" descr="http://tbn0.google.com/images?q=tbn:_obOxYMOlaUl6M:http://img.alibaba.com/photo/11806231/Men_s_Wind_Up_Photo_Insert_Pocket_Watch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r:link="rId16" cstate="print"/>
          <a:srcRect/>
          <a:stretch>
            <a:fillRect/>
          </a:stretch>
        </p:blipFill>
        <p:spPr bwMode="auto">
          <a:xfrm>
            <a:off x="2484438" y="4149725"/>
            <a:ext cx="1943100" cy="1943100"/>
          </a:xfrm>
          <a:prstGeom prst="rect">
            <a:avLst/>
          </a:prstGeom>
          <a:noFill/>
        </p:spPr>
      </p:pic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0" y="9715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  <p:pic>
        <p:nvPicPr>
          <p:cNvPr id="34821" name="Picture 5" descr="http://tbn0.google.com/images?q=tbn:4As1JKI2s6HHuM:http://www.sfu.ca/~pkarimia/courses/cmpt770graphics/lab0/seascape-sea.jpg">
            <a:hlinkClick r:id="rId17"/>
          </p:cNvPr>
          <p:cNvPicPr>
            <a:picLocks noChangeAspect="1" noChangeArrowheads="1"/>
          </p:cNvPicPr>
          <p:nvPr/>
        </p:nvPicPr>
        <p:blipFill>
          <a:blip r:embed="rId18" r:link="rId19" cstate="print"/>
          <a:srcRect/>
          <a:stretch>
            <a:fillRect/>
          </a:stretch>
        </p:blipFill>
        <p:spPr bwMode="auto">
          <a:xfrm>
            <a:off x="539750" y="4149725"/>
            <a:ext cx="1600200" cy="1943100"/>
          </a:xfrm>
          <a:prstGeom prst="rect">
            <a:avLst/>
          </a:prstGeom>
          <a:noFill/>
        </p:spPr>
      </p:pic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0" y="1165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  <p:pic>
        <p:nvPicPr>
          <p:cNvPr id="34820" name="Picture 4" descr="http://tbn0.google.com/images?q=tbn:-ZxPa5ZLXbd8GM:http://cache.boston.com/bonzai-fba/AP_Photo/2007/08/15/1187195515_9453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r:link="rId22" cstate="print"/>
          <a:srcRect/>
          <a:stretch>
            <a:fillRect/>
          </a:stretch>
        </p:blipFill>
        <p:spPr bwMode="auto">
          <a:xfrm>
            <a:off x="6877050" y="4076700"/>
            <a:ext cx="1600200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Example: Science and Religion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Questions around `What does it mean to be human?’ will develop in the topic `Science and Religion’</a:t>
            </a:r>
          </a:p>
          <a:p>
            <a:r>
              <a:rPr lang="en-GB"/>
              <a:t>Students had been exploring the origins of the earth and humanity using various source material</a:t>
            </a:r>
          </a:p>
          <a:p>
            <a:r>
              <a:rPr lang="en-GB"/>
              <a:t>This must include sources found by the students themselves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Example: Science and Religion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25963"/>
          </a:xfrm>
        </p:spPr>
        <p:txBody>
          <a:bodyPr/>
          <a:lstStyle/>
          <a:p>
            <a:r>
              <a:rPr lang="en-GB" sz="2800"/>
              <a:t>Before 						After</a:t>
            </a:r>
          </a:p>
          <a:p>
            <a:pPr>
              <a:buFontTx/>
              <a:buNone/>
            </a:pPr>
            <a:endParaRPr lang="en-GB" sz="2800"/>
          </a:p>
        </p:txBody>
      </p:sp>
      <p:pic>
        <p:nvPicPr>
          <p:cNvPr id="29701" name="Picture 5" descr="appletree">
            <a:hlinkClick r:id="rId2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419475" y="2708275"/>
            <a:ext cx="2016125" cy="2952750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Examples of questions generated through this were: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`Why are we bothered (about anything: the universe, school, money)?’</a:t>
            </a:r>
          </a:p>
          <a:p>
            <a:r>
              <a:rPr lang="en-GB"/>
              <a:t>`What does it all mean?’</a:t>
            </a:r>
          </a:p>
          <a:p>
            <a:r>
              <a:rPr lang="en-GB"/>
              <a:t>`Is God in space or in the sky?’</a:t>
            </a:r>
          </a:p>
          <a:p>
            <a:r>
              <a:rPr lang="en-GB"/>
              <a:t>`Is it always good to know everything?’</a:t>
            </a:r>
          </a:p>
          <a:p>
            <a:r>
              <a:rPr lang="en-GB"/>
              <a:t>`Does knowing something make you responsible?’</a:t>
            </a:r>
          </a:p>
          <a:p>
            <a:r>
              <a:rPr lang="en-GB"/>
              <a:t>`Is the universe in balance?’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It’s your turn!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Girl Who Loved The Wind</a:t>
            </a:r>
          </a:p>
          <a:p>
            <a:pPr>
              <a:buFontTx/>
              <a:buNone/>
            </a:pPr>
            <a:r>
              <a:rPr lang="en-GB"/>
              <a:t>							</a:t>
            </a:r>
            <a:r>
              <a:rPr lang="en-GB" i="1"/>
              <a:t>Jane Yolen</a:t>
            </a:r>
          </a:p>
          <a:p>
            <a:pPr>
              <a:buFontTx/>
              <a:buNone/>
            </a:pPr>
            <a:endParaRPr lang="en-GB" i="1"/>
          </a:p>
          <a:p>
            <a:pPr>
              <a:buFontTx/>
              <a:buNone/>
            </a:pPr>
            <a:endParaRPr lang="en-GB"/>
          </a:p>
        </p:txBody>
      </p:sp>
      <p:pic>
        <p:nvPicPr>
          <p:cNvPr id="33799" name="Picture 7" descr="The Girl Who Loved the W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3213100"/>
            <a:ext cx="3167062" cy="3382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Challenge?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How might you develop independent learning and questioning in </a:t>
            </a:r>
            <a:r>
              <a:rPr lang="en-GB" sz="2800" b="1"/>
              <a:t>your</a:t>
            </a:r>
            <a:r>
              <a:rPr lang="en-GB" sz="2800"/>
              <a:t> subject area?</a:t>
            </a:r>
          </a:p>
          <a:p>
            <a:r>
              <a:rPr lang="en-GB" sz="2800"/>
              <a:t>Having the time (nerve?) to try this in a time restrictive and result conscious environment</a:t>
            </a:r>
          </a:p>
          <a:p>
            <a:r>
              <a:rPr lang="en-GB" sz="2800"/>
              <a:t>Developing this approach from year 7, writing it into schemes and evaluating its effectiveness</a:t>
            </a:r>
          </a:p>
          <a:p>
            <a:r>
              <a:rPr lang="en-GB" sz="2800"/>
              <a:t>Providing both </a:t>
            </a:r>
            <a:r>
              <a:rPr lang="en-GB" sz="2800" b="1">
                <a:solidFill>
                  <a:schemeClr val="folHlink"/>
                </a:solidFill>
              </a:rPr>
              <a:t>structure</a:t>
            </a:r>
            <a:r>
              <a:rPr lang="en-GB" sz="2800"/>
              <a:t> and </a:t>
            </a:r>
            <a:r>
              <a:rPr lang="en-GB" sz="2800" b="1">
                <a:solidFill>
                  <a:schemeClr val="folHlink"/>
                </a:solidFill>
              </a:rPr>
              <a:t>flexibility</a:t>
            </a:r>
            <a:r>
              <a:rPr lang="en-GB" sz="2800"/>
              <a:t> in activities and discussion, encouraging students to ask and find out for themselves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dfes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i="1"/>
              <a:t>Unit 17 : Developing effective learners</a:t>
            </a:r>
          </a:p>
          <a:p>
            <a:r>
              <a:rPr lang="en-GB"/>
              <a:t>Guidance document which begins with the question:</a:t>
            </a:r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r>
              <a:rPr lang="en-GB"/>
              <a:t>		</a:t>
            </a:r>
            <a:r>
              <a:rPr lang="en-GB" b="1"/>
              <a:t>`What makes an effective learner?’</a:t>
            </a:r>
          </a:p>
          <a:p>
            <a:pPr>
              <a:buFontTx/>
              <a:buNone/>
            </a:pPr>
            <a:endParaRPr lang="en-GB" b="1"/>
          </a:p>
          <a:p>
            <a:pPr>
              <a:buFontTx/>
              <a:buNone/>
            </a:pPr>
            <a:r>
              <a:rPr lang="en-GB"/>
              <a:t>Q.  What skills do you think are necessary to be an effective learner by age 16?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By age 16 </a:t>
            </a:r>
            <a:r>
              <a:rPr lang="en-GB">
                <a:solidFill>
                  <a:srgbClr val="008000"/>
                </a:solidFill>
              </a:rPr>
              <a:t>effective</a:t>
            </a:r>
            <a:r>
              <a:rPr lang="en-GB"/>
              <a:t> learners: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Are well organised and plan their work confidently, balancing priorities</a:t>
            </a:r>
          </a:p>
          <a:p>
            <a:r>
              <a:rPr lang="en-GB" sz="2400"/>
              <a:t>Show independence in solving problems, selecting the most effective strategy with confidence, and will seek help when needed</a:t>
            </a:r>
          </a:p>
          <a:p>
            <a:r>
              <a:rPr lang="en-GB" sz="2400"/>
              <a:t>When gathering information, do so efficiently and will take notes in a variety of ways, selecting the method to suit the purpose</a:t>
            </a:r>
          </a:p>
          <a:p>
            <a:r>
              <a:rPr lang="en-GB" sz="2400"/>
              <a:t>Search for purpose for learning and will challenge and question to ensure that what they are learning is appropriate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By age 16 effective learners: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Are well organised and </a:t>
            </a:r>
            <a:r>
              <a:rPr lang="en-GB" sz="2400">
                <a:solidFill>
                  <a:schemeClr val="folHlink"/>
                </a:solidFill>
              </a:rPr>
              <a:t>plan </a:t>
            </a:r>
            <a:r>
              <a:rPr lang="en-GB" sz="2400"/>
              <a:t>their work</a:t>
            </a:r>
            <a:r>
              <a:rPr lang="en-GB" sz="2400">
                <a:solidFill>
                  <a:schemeClr val="folHlink"/>
                </a:solidFill>
              </a:rPr>
              <a:t> confidently,</a:t>
            </a:r>
            <a:r>
              <a:rPr lang="en-GB" sz="2400"/>
              <a:t> </a:t>
            </a:r>
            <a:r>
              <a:rPr lang="en-GB" sz="2400">
                <a:solidFill>
                  <a:schemeClr val="folHlink"/>
                </a:solidFill>
              </a:rPr>
              <a:t>balancing priorities</a:t>
            </a:r>
          </a:p>
          <a:p>
            <a:r>
              <a:rPr lang="en-GB" sz="2400">
                <a:solidFill>
                  <a:schemeClr val="folHlink"/>
                </a:solidFill>
              </a:rPr>
              <a:t>Show independence</a:t>
            </a:r>
            <a:r>
              <a:rPr lang="en-GB" sz="2400"/>
              <a:t> in solving problems, selecting the most effective strategy with </a:t>
            </a:r>
            <a:r>
              <a:rPr lang="en-GB" sz="2400">
                <a:solidFill>
                  <a:schemeClr val="folHlink"/>
                </a:solidFill>
              </a:rPr>
              <a:t>confidence</a:t>
            </a:r>
            <a:r>
              <a:rPr lang="en-GB" sz="2400"/>
              <a:t>, and will seek help when needed</a:t>
            </a:r>
          </a:p>
          <a:p>
            <a:r>
              <a:rPr lang="en-GB" sz="2400"/>
              <a:t>When gathering information, do so efficiently and will take notes in a </a:t>
            </a:r>
            <a:r>
              <a:rPr lang="en-GB" sz="2400">
                <a:solidFill>
                  <a:schemeClr val="folHlink"/>
                </a:solidFill>
              </a:rPr>
              <a:t>variety of ways</a:t>
            </a:r>
            <a:r>
              <a:rPr lang="en-GB" sz="2400"/>
              <a:t>, selecting the </a:t>
            </a:r>
            <a:r>
              <a:rPr lang="en-GB" sz="2400">
                <a:solidFill>
                  <a:schemeClr val="folHlink"/>
                </a:solidFill>
              </a:rPr>
              <a:t>method to suit the purpose</a:t>
            </a:r>
          </a:p>
          <a:p>
            <a:r>
              <a:rPr lang="en-GB" sz="2400"/>
              <a:t>Search for </a:t>
            </a:r>
            <a:r>
              <a:rPr lang="en-GB" sz="2400">
                <a:solidFill>
                  <a:schemeClr val="folHlink"/>
                </a:solidFill>
              </a:rPr>
              <a:t>purpose for learning</a:t>
            </a:r>
            <a:r>
              <a:rPr lang="en-GB" sz="2400"/>
              <a:t> and will </a:t>
            </a:r>
            <a:r>
              <a:rPr lang="en-GB" sz="2400">
                <a:solidFill>
                  <a:schemeClr val="folHlink"/>
                </a:solidFill>
              </a:rPr>
              <a:t>challenge</a:t>
            </a:r>
            <a:r>
              <a:rPr lang="en-GB" sz="2400"/>
              <a:t> and </a:t>
            </a:r>
            <a:r>
              <a:rPr lang="en-GB" sz="2400">
                <a:solidFill>
                  <a:schemeClr val="folHlink"/>
                </a:solidFill>
              </a:rPr>
              <a:t>question</a:t>
            </a:r>
            <a:r>
              <a:rPr lang="en-GB" sz="2400"/>
              <a:t> to ensure that what they are learning is appropriate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Key terms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Display confidence</a:t>
            </a:r>
          </a:p>
          <a:p>
            <a:r>
              <a:rPr lang="en-GB"/>
              <a:t>Balance priorities</a:t>
            </a:r>
          </a:p>
          <a:p>
            <a:r>
              <a:rPr lang="en-GB"/>
              <a:t>Show independence</a:t>
            </a:r>
          </a:p>
          <a:p>
            <a:r>
              <a:rPr lang="en-GB"/>
              <a:t>Select appropriate methods</a:t>
            </a:r>
          </a:p>
          <a:p>
            <a:r>
              <a:rPr lang="en-GB"/>
              <a:t>Search for purpose</a:t>
            </a:r>
          </a:p>
          <a:p>
            <a:r>
              <a:rPr lang="en-GB"/>
              <a:t>Challenge</a:t>
            </a:r>
          </a:p>
          <a:p>
            <a:r>
              <a:rPr lang="en-GB"/>
              <a:t>Question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`thinking’?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endParaRPr lang="en-US"/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3348038" y="2205038"/>
            <a:ext cx="2089150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/>
              <a:t>THINKING</a:t>
            </a: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3276600" y="2997200"/>
            <a:ext cx="50323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4932363" y="2997200"/>
            <a:ext cx="5032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692275" y="3716338"/>
            <a:ext cx="2592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CRITICAL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4787900" y="3716338"/>
            <a:ext cx="1944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CREATIVE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2987675" y="4076700"/>
            <a:ext cx="12954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>
            <a:off x="4427538" y="4076700"/>
            <a:ext cx="108108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2051050" y="4868863"/>
            <a:ext cx="525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REASONING &amp; GENERATION OF IDEAS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Human beings</a:t>
            </a:r>
          </a:p>
        </p:txBody>
      </p:sp>
      <p:graphicFrame>
        <p:nvGraphicFramePr>
          <p:cNvPr id="10246" name="Organization Chart 6"/>
          <p:cNvGraphicFramePr>
            <a:graphicFrameLocks/>
          </p:cNvGraphicFramePr>
          <p:nvPr>
            <p:ph type="dgm" idx="1"/>
          </p:nvPr>
        </p:nvGraphicFramePr>
        <p:xfrm>
          <a:off x="431800" y="1585913"/>
          <a:ext cx="8208963" cy="2347912"/>
        </p:xfrm>
        <a:graphic>
          <a:graphicData uri="http://schemas.openxmlformats.org/drawingml/2006/compatibility">
            <com:legacyDrawing xmlns:com="http://schemas.openxmlformats.org/drawingml/2006/compatibility" spid="_x0000_s10246"/>
          </a:graphicData>
        </a:graphic>
      </p:graphicFrame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900113" y="3933825"/>
            <a:ext cx="7127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i="1"/>
              <a:t>It is through thinking that we make meaning of our lives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Dgm spid="10246" grpId="0"/>
      <p:bldP spid="102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Thinking for meaning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b="1">
                <a:solidFill>
                  <a:schemeClr val="folHlink"/>
                </a:solidFill>
              </a:rPr>
              <a:t>Personal</a:t>
            </a:r>
            <a:r>
              <a:rPr lang="en-GB" sz="2800"/>
              <a:t> and </a:t>
            </a:r>
            <a:r>
              <a:rPr lang="en-GB" sz="2800" b="1"/>
              <a:t>individual</a:t>
            </a:r>
            <a:r>
              <a:rPr lang="en-GB" sz="2800"/>
              <a:t> but not done in isolation</a:t>
            </a:r>
          </a:p>
          <a:p>
            <a:r>
              <a:rPr lang="en-GB" sz="2800"/>
              <a:t>Thinking takes place within a </a:t>
            </a:r>
            <a:r>
              <a:rPr lang="en-GB" sz="2800" b="1">
                <a:solidFill>
                  <a:schemeClr val="folHlink"/>
                </a:solidFill>
              </a:rPr>
              <a:t>social/cultural context</a:t>
            </a:r>
          </a:p>
          <a:p>
            <a:pPr>
              <a:buFontTx/>
              <a:buNone/>
            </a:pPr>
            <a:endParaRPr lang="en-GB" sz="2800" b="1"/>
          </a:p>
          <a:p>
            <a:pPr algn="ctr">
              <a:buFontTx/>
              <a:buNone/>
            </a:pPr>
            <a:r>
              <a:rPr lang="en-GB" b="1"/>
              <a:t>	</a:t>
            </a:r>
            <a:r>
              <a:rPr lang="en-GB" i="1"/>
              <a:t>The unique factor of human thinking is the ability of the brain to reflect upon our own thinking processes (metacognition)</a:t>
            </a:r>
          </a:p>
          <a:p>
            <a:endParaRPr lang="en-GB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985</Words>
  <Application>Microsoft PowerPoint</Application>
  <PresentationFormat>On-screen Show (4:3)</PresentationFormat>
  <Paragraphs>145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Arial</vt:lpstr>
      <vt:lpstr>Default Design</vt:lpstr>
      <vt:lpstr>Developing Effective Learners</vt:lpstr>
      <vt:lpstr>“Sir, can we watch a video?”</vt:lpstr>
      <vt:lpstr>dfes</vt:lpstr>
      <vt:lpstr>By age 16 effective learners:</vt:lpstr>
      <vt:lpstr>By age 16 effective learners:</vt:lpstr>
      <vt:lpstr>Key terms</vt:lpstr>
      <vt:lpstr>What is `thinking’?</vt:lpstr>
      <vt:lpstr>Human beings</vt:lpstr>
      <vt:lpstr>Thinking for meaning</vt:lpstr>
      <vt:lpstr>Effective thinking requires:</vt:lpstr>
      <vt:lpstr>The educative task</vt:lpstr>
      <vt:lpstr>How do we think?</vt:lpstr>
      <vt:lpstr>What skills do we need to develop in order to help pupils think?</vt:lpstr>
      <vt:lpstr>Effective Learners</vt:lpstr>
      <vt:lpstr>Effective Learners</vt:lpstr>
      <vt:lpstr>Effective &amp; Independent Learners</vt:lpstr>
      <vt:lpstr>`Philosophy for Children’ (P4C)</vt:lpstr>
      <vt:lpstr>`Philosophy for Children’ (P4C)</vt:lpstr>
      <vt:lpstr>Community of Enquiry</vt:lpstr>
      <vt:lpstr>Community of Enquiry</vt:lpstr>
      <vt:lpstr>Design Argument</vt:lpstr>
      <vt:lpstr>Example: Science and Religion</vt:lpstr>
      <vt:lpstr>Example: Science and Religion</vt:lpstr>
      <vt:lpstr>Examples of questions generated through this were:</vt:lpstr>
      <vt:lpstr>It’s your turn!</vt:lpstr>
      <vt:lpstr>Challenge?</vt:lpstr>
    </vt:vector>
  </TitlesOfParts>
  <Company>Grammar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Effective Learners</dc:title>
  <dc:creator>BRGS</dc:creator>
  <cp:lastModifiedBy>NBradfor</cp:lastModifiedBy>
  <cp:revision>34</cp:revision>
  <dcterms:created xsi:type="dcterms:W3CDTF">2007-05-22T13:43:39Z</dcterms:created>
  <dcterms:modified xsi:type="dcterms:W3CDTF">2011-06-13T12:13:13Z</dcterms:modified>
</cp:coreProperties>
</file>