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25DA105-79F6-435B-8EBC-80781A3EA539}" type="datetimeFigureOut">
              <a:rPr lang="en-GB" smtClean="0"/>
              <a:pPr/>
              <a:t>14/01/2013</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C713B17-2717-4DCE-9B3E-106491F5841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5DA105-79F6-435B-8EBC-80781A3EA539}" type="datetimeFigureOut">
              <a:rPr lang="en-GB" smtClean="0"/>
              <a:pPr/>
              <a:t>14/01/2013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C713B17-2717-4DCE-9B3E-106491F5841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5DA105-79F6-435B-8EBC-80781A3EA539}" type="datetimeFigureOut">
              <a:rPr lang="en-GB" smtClean="0"/>
              <a:pPr/>
              <a:t>14/01/2013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C713B17-2717-4DCE-9B3E-106491F5841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5DA105-79F6-435B-8EBC-80781A3EA539}" type="datetimeFigureOut">
              <a:rPr lang="en-GB" smtClean="0"/>
              <a:pPr/>
              <a:t>14/01/2013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C713B17-2717-4DCE-9B3E-106491F58411}"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25DA105-79F6-435B-8EBC-80781A3EA539}" type="datetimeFigureOut">
              <a:rPr lang="en-GB" smtClean="0"/>
              <a:pPr/>
              <a:t>14/01/2013</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C713B17-2717-4DCE-9B3E-106491F58411}"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25DA105-79F6-435B-8EBC-80781A3EA539}" type="datetimeFigureOut">
              <a:rPr lang="en-GB" smtClean="0"/>
              <a:pPr/>
              <a:t>14/01/2013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C713B17-2717-4DCE-9B3E-106491F58411}"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25DA105-79F6-435B-8EBC-80781A3EA539}" type="datetimeFigureOut">
              <a:rPr lang="en-GB" smtClean="0"/>
              <a:pPr/>
              <a:t>14/01/2013</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2C713B17-2717-4DCE-9B3E-106491F58411}"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25DA105-79F6-435B-8EBC-80781A3EA539}" type="datetimeFigureOut">
              <a:rPr lang="en-GB" smtClean="0"/>
              <a:pPr/>
              <a:t>14/01/2013</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2C713B17-2717-4DCE-9B3E-106491F58411}"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25DA105-79F6-435B-8EBC-80781A3EA539}" type="datetimeFigureOut">
              <a:rPr lang="en-GB" smtClean="0"/>
              <a:pPr/>
              <a:t>14/01/2013</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2C713B17-2717-4DCE-9B3E-106491F5841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25DA105-79F6-435B-8EBC-80781A3EA539}" type="datetimeFigureOut">
              <a:rPr lang="en-GB" smtClean="0"/>
              <a:pPr/>
              <a:t>14/01/2013</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C713B17-2717-4DCE-9B3E-106491F58411}"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25DA105-79F6-435B-8EBC-80781A3EA539}" type="datetimeFigureOut">
              <a:rPr lang="en-GB" smtClean="0"/>
              <a:pPr/>
              <a:t>14/01/2013</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C713B17-2717-4DCE-9B3E-106491F58411}"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25DA105-79F6-435B-8EBC-80781A3EA539}" type="datetimeFigureOut">
              <a:rPr lang="en-GB" smtClean="0"/>
              <a:pPr/>
              <a:t>14/01/2013</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C713B17-2717-4DCE-9B3E-106491F5841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amazon.co.uk/Full-Learning-Involve-Ill-understand/dp/184590681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huntingenglish.wordpress.com/2012/11/10/questioning-top-ten-strategies/.Th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youngwritersproject.org/node/19338" TargetMode="External"/><Relationship Id="rId2" Type="http://schemas.openxmlformats.org/officeDocument/2006/relationships/hyperlink" Target="http://www.bbc.co.uk/radio4/today/reports/misc/sixwordlife_20080205.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Post it note Pedagogy</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xmlns="" val="2771128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GB" dirty="0"/>
              <a:t>S</a:t>
            </a:r>
            <a:r>
              <a:rPr lang="en-GB" dirty="0" smtClean="0"/>
              <a:t>tudents </a:t>
            </a:r>
            <a:r>
              <a:rPr lang="en-GB" dirty="0"/>
              <a:t>have to decide where their post it would reside on an opinion line to represent their viewpoint, with some concise justification for their views. Again, the post it note is perfect because of the flexibility it provides – with subsequent teacher, or student led, feedback, the post it may shift along the opinion line. The humble post it provides instantaneous correction – the opportunity to change the position on the line once each post it point or idea has been discussed.</a:t>
            </a:r>
          </a:p>
        </p:txBody>
      </p:sp>
      <p:sp>
        <p:nvSpPr>
          <p:cNvPr id="2" name="Title 1"/>
          <p:cNvSpPr>
            <a:spLocks noGrp="1"/>
          </p:cNvSpPr>
          <p:nvPr>
            <p:ph type="title"/>
          </p:nvPr>
        </p:nvSpPr>
        <p:spPr/>
        <p:txBody>
          <a:bodyPr/>
          <a:lstStyle/>
          <a:p>
            <a:r>
              <a:rPr lang="en-GB" b="1" dirty="0" smtClean="0"/>
              <a:t>9. Opinion lines</a:t>
            </a:r>
            <a:r>
              <a:rPr lang="en-GB" dirty="0" smtClean="0"/>
              <a:t>:</a:t>
            </a:r>
            <a:endParaRPr lang="en-GB" dirty="0"/>
          </a:p>
        </p:txBody>
      </p:sp>
    </p:spTree>
    <p:extLst>
      <p:ext uri="{BB962C8B-B14F-4D97-AF65-F5344CB8AC3E}">
        <p14:creationId xmlns:p14="http://schemas.microsoft.com/office/powerpoint/2010/main" xmlns="" val="3678676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a:t>E</a:t>
            </a:r>
            <a:r>
              <a:rPr lang="en-GB" dirty="0" smtClean="0"/>
              <a:t>ssentially</a:t>
            </a:r>
            <a:r>
              <a:rPr lang="en-GB" dirty="0"/>
              <a:t>, this is a catch-all description for when you project an image onto the whiteboard and ask students to provide a written response which they then place on the relevant area. In Maths, this could be placing the answer on the relevant point of a graph, with explanation; in History, it could be quickly placing a post it upon a historical figure with a concise explanation; in English, it could be a powerful descriptive image and asking students to write a brilliant sentence or two for one aspect of that image, or a quick-fire analysis of a presentational device on a media text (multiple responses can deepen the quality of analysis).</a:t>
            </a:r>
          </a:p>
        </p:txBody>
      </p:sp>
      <p:sp>
        <p:nvSpPr>
          <p:cNvPr id="2" name="Title 1"/>
          <p:cNvSpPr>
            <a:spLocks noGrp="1"/>
          </p:cNvSpPr>
          <p:nvPr>
            <p:ph type="title"/>
          </p:nvPr>
        </p:nvSpPr>
        <p:spPr/>
        <p:txBody>
          <a:bodyPr>
            <a:normAutofit fontScale="90000"/>
          </a:bodyPr>
          <a:lstStyle/>
          <a:p>
            <a:r>
              <a:rPr lang="en-GB" b="1" dirty="0" smtClean="0"/>
              <a:t>10. ‘Pin the Post It on the Donkey’</a:t>
            </a:r>
            <a:r>
              <a:rPr lang="en-GB" dirty="0" smtClean="0"/>
              <a:t>:</a:t>
            </a:r>
            <a:endParaRPr lang="en-GB" dirty="0"/>
          </a:p>
        </p:txBody>
      </p:sp>
    </p:spTree>
    <p:extLst>
      <p:ext uri="{BB962C8B-B14F-4D97-AF65-F5344CB8AC3E}">
        <p14:creationId xmlns:p14="http://schemas.microsoft.com/office/powerpoint/2010/main" xmlns="" val="3567377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GB" dirty="0" smtClean="0"/>
              <a:t>This </a:t>
            </a:r>
            <a:r>
              <a:rPr lang="en-GB" dirty="0"/>
              <a:t>a practical classroom strategy that works brilliantly and with great subtlety. Post it notes are the tool to provide subtle feedback, praise or critique, in a ‘secret’ manner when you want students to work independently. You can establish calm, purposeful parameters for the classroom atmosphere, whereat students can write/learn quietly or in silence, should the task benefit from such an atmosphere. I find it is unobtrusive but a supportive guide to better progress. I find it works best in conjunction with point 2 on the list! This idea is directly inspired by Zoe Elder’s ideas for using post it notes for feedback in her pedagogical masterpiece, </a:t>
            </a:r>
            <a:r>
              <a:rPr lang="en-GB" b="1" dirty="0"/>
              <a:t>‘</a:t>
            </a:r>
            <a:r>
              <a:rPr lang="en-GB" b="1" dirty="0">
                <a:hlinkClick r:id="rId2"/>
              </a:rPr>
              <a:t>Full on Learning</a:t>
            </a:r>
            <a:r>
              <a:rPr lang="en-GB" b="1" dirty="0"/>
              <a:t>‘.</a:t>
            </a:r>
            <a:r>
              <a:rPr lang="en-GB" dirty="0"/>
              <a:t> Buy it, read it, cover it in post it notes to track your burgeoning ideas</a:t>
            </a:r>
          </a:p>
        </p:txBody>
      </p:sp>
      <p:sp>
        <p:nvSpPr>
          <p:cNvPr id="2" name="Title 1"/>
          <p:cNvSpPr>
            <a:spLocks noGrp="1"/>
          </p:cNvSpPr>
          <p:nvPr>
            <p:ph type="title"/>
          </p:nvPr>
        </p:nvSpPr>
        <p:spPr/>
        <p:txBody>
          <a:bodyPr/>
          <a:lstStyle/>
          <a:p>
            <a:r>
              <a:rPr lang="en-GB" b="1" dirty="0" smtClean="0"/>
              <a:t>1. Secret Teacher Feedback</a:t>
            </a:r>
            <a:endParaRPr lang="en-GB" dirty="0"/>
          </a:p>
        </p:txBody>
      </p:sp>
    </p:spTree>
    <p:extLst>
      <p:ext uri="{BB962C8B-B14F-4D97-AF65-F5344CB8AC3E}">
        <p14:creationId xmlns:p14="http://schemas.microsoft.com/office/powerpoint/2010/main" xmlns="" val="2100368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GB" dirty="0"/>
              <a:t>T</a:t>
            </a:r>
            <a:r>
              <a:rPr lang="en-GB" dirty="0" smtClean="0"/>
              <a:t>here </a:t>
            </a:r>
            <a:r>
              <a:rPr lang="en-GB" dirty="0"/>
              <a:t>are endless variations on a ‘question wall’ (I have explained this in more detail </a:t>
            </a:r>
            <a:r>
              <a:rPr lang="en-GB" dirty="0" err="1"/>
              <a:t>here:</a:t>
            </a:r>
            <a:r>
              <a:rPr lang="en-GB" dirty="0" err="1">
                <a:hlinkClick r:id="rId2"/>
              </a:rPr>
              <a:t>http</a:t>
            </a:r>
            <a:r>
              <a:rPr lang="en-GB" dirty="0">
                <a:hlinkClick r:id="rId2"/>
              </a:rPr>
              <a:t>://huntingenglish.wordpress.com/2012/11/10/questioning-top-ten-strategies/.The</a:t>
            </a:r>
            <a:r>
              <a:rPr lang="en-GB" dirty="0"/>
              <a:t> post it note provides a simple method for placing their questions onto the wall. It also allows you to write on answers in reply, particularly, if like in point 1, you are looking to establish an atmosphere of purposeful independence. These post it notes can be grouped by sectors on the wall, depending upon the question type, as explained on the aforementioned post. The post it is moveable and flexible, so you can even use one question from one student and have another student communicate the answer – the options are endless.</a:t>
            </a:r>
          </a:p>
        </p:txBody>
      </p:sp>
      <p:sp>
        <p:nvSpPr>
          <p:cNvPr id="2" name="Title 1"/>
          <p:cNvSpPr>
            <a:spLocks noGrp="1"/>
          </p:cNvSpPr>
          <p:nvPr>
            <p:ph type="title"/>
          </p:nvPr>
        </p:nvSpPr>
        <p:spPr/>
        <p:txBody>
          <a:bodyPr/>
          <a:lstStyle/>
          <a:p>
            <a:r>
              <a:rPr lang="en-GB" b="1" dirty="0" smtClean="0"/>
              <a:t>2. Question Wall</a:t>
            </a:r>
            <a:endParaRPr lang="en-GB" dirty="0"/>
          </a:p>
        </p:txBody>
      </p:sp>
    </p:spTree>
    <p:extLst>
      <p:ext uri="{BB962C8B-B14F-4D97-AF65-F5344CB8AC3E}">
        <p14:creationId xmlns:p14="http://schemas.microsoft.com/office/powerpoint/2010/main" xmlns="" val="2973836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GB" dirty="0" smtClean="0"/>
              <a:t>Formative </a:t>
            </a:r>
            <a:r>
              <a:rPr lang="en-GB" dirty="0"/>
              <a:t>feedback is essential for progress. The post it note provides a quick option for feedback, </a:t>
            </a:r>
            <a:r>
              <a:rPr lang="en-GB" i="1" dirty="0"/>
              <a:t>as in point 2</a:t>
            </a:r>
            <a:r>
              <a:rPr lang="en-GB" dirty="0"/>
              <a:t>, but you can also use post it notes for peer assessment, or for teacher feedback on draft work. The rationale being that the post it can encourage more independent engagement with their own work – one or two judicious targets in a post it can really shape any </a:t>
            </a:r>
            <a:r>
              <a:rPr lang="en-GB" dirty="0" err="1"/>
              <a:t>ongoing</a:t>
            </a:r>
            <a:r>
              <a:rPr lang="en-GB" dirty="0"/>
              <a:t> classwork. It also encourages concise, targeted teacher feedback. OFSTED are particularly enamoured by literacy and book marking at the moment. Why not use the post it as a method to have students assess their peers for written accuracy (this does need to be delicately handled at times)? Given a literacy support document, they could identify patterns, then make notes on the post it and they then have to make their own corrections/improvements. The teacher could easily fulfil this role. Having a succession of spellings corrected for them is little help for students, but a post it note regarding a spelling rule, with some hints for improvements could initiate some productive self-reflection and proof reading.</a:t>
            </a:r>
          </a:p>
        </p:txBody>
      </p:sp>
      <p:sp>
        <p:nvSpPr>
          <p:cNvPr id="2" name="Title 1"/>
          <p:cNvSpPr>
            <a:spLocks noGrp="1"/>
          </p:cNvSpPr>
          <p:nvPr>
            <p:ph type="title"/>
          </p:nvPr>
        </p:nvSpPr>
        <p:spPr/>
        <p:txBody>
          <a:bodyPr>
            <a:normAutofit fontScale="90000"/>
          </a:bodyPr>
          <a:lstStyle/>
          <a:p>
            <a:r>
              <a:rPr lang="en-GB" b="1" dirty="0" smtClean="0"/>
              <a:t>3. Post It Note Formative Feedback</a:t>
            </a:r>
            <a:endParaRPr lang="en-GB" dirty="0"/>
          </a:p>
        </p:txBody>
      </p:sp>
    </p:spTree>
    <p:extLst>
      <p:ext uri="{BB962C8B-B14F-4D97-AF65-F5344CB8AC3E}">
        <p14:creationId xmlns:p14="http://schemas.microsoft.com/office/powerpoint/2010/main" xmlns="" val="1874482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GB" dirty="0"/>
              <a:t>A</a:t>
            </a:r>
            <a:r>
              <a:rPr lang="en-GB" dirty="0" smtClean="0"/>
              <a:t>nother </a:t>
            </a:r>
            <a:r>
              <a:rPr lang="en-GB" dirty="0"/>
              <a:t>important literacy strategy is identifying the key subject specific vocabulary of any given subject. As crucial subject specific terms arise in the lesson they can be identified by using post it notes, which can gradually build in spit a useful lexicon of terms for a given scheme of learning. If students are working in groups, or as a whole class, one student could be allocated the responsibility of recording key words from the lesson and noting them on a post it. As a plenary, the student or the teacher could reflect upon these post it notes. The teacher could initiate enquiry about whether they form into a pattern. The post it could be a way of organising the terms into a distinct sequence or diagram, to reflect relatedness or hierarchical patterns</a:t>
            </a:r>
          </a:p>
        </p:txBody>
      </p:sp>
      <p:sp>
        <p:nvSpPr>
          <p:cNvPr id="2" name="Title 1"/>
          <p:cNvSpPr>
            <a:spLocks noGrp="1"/>
          </p:cNvSpPr>
          <p:nvPr>
            <p:ph type="title"/>
          </p:nvPr>
        </p:nvSpPr>
        <p:spPr/>
        <p:txBody>
          <a:bodyPr>
            <a:normAutofit fontScale="90000"/>
          </a:bodyPr>
          <a:lstStyle/>
          <a:p>
            <a:r>
              <a:rPr lang="en-GB" b="1" dirty="0" smtClean="0"/>
              <a:t>4. Key Subject Specific Vocabulary</a:t>
            </a:r>
            <a:r>
              <a:rPr lang="en-GB" dirty="0" smtClean="0"/>
              <a:t>:</a:t>
            </a:r>
            <a:endParaRPr lang="en-GB" dirty="0"/>
          </a:p>
        </p:txBody>
      </p:sp>
    </p:spTree>
    <p:extLst>
      <p:ext uri="{BB962C8B-B14F-4D97-AF65-F5344CB8AC3E}">
        <p14:creationId xmlns:p14="http://schemas.microsoft.com/office/powerpoint/2010/main" xmlns="" val="348703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GB" dirty="0" smtClean="0"/>
              <a:t>:Okay </a:t>
            </a:r>
            <a:r>
              <a:rPr lang="en-GB" dirty="0"/>
              <a:t>– they </a:t>
            </a:r>
            <a:r>
              <a:rPr lang="en-GB" dirty="0" err="1"/>
              <a:t>anglo-saxon</a:t>
            </a:r>
            <a:r>
              <a:rPr lang="en-GB" dirty="0"/>
              <a:t> description would be ‘mini-narratives’, or micro-writing – I just thought the French made me sound more cosmopolitan (the truth is my French is </a:t>
            </a:r>
            <a:r>
              <a:rPr lang="en-GB" dirty="0" err="1"/>
              <a:t>Bartonesque</a:t>
            </a:r>
            <a:r>
              <a:rPr lang="en-GB" dirty="0"/>
              <a:t>!).There are endless opportunities for students to hone their skills with compressed narratives – or the myriad of ways of creating a creative response within the limited space the post it allows. They could present generic narratives in ten words for example. I have witnessed terrific ten word mystery stories, or you could boil down the meta-narrative of World War Two into a simple ten word response. One idea I particularly liked was the ‘six word memoirs’, with the simple but creative idea to compress an entire biography into a concise gem of a few words. See these examples </a:t>
            </a:r>
            <a:r>
              <a:rPr lang="en-GB" dirty="0">
                <a:hlinkClick r:id="rId2"/>
              </a:rPr>
              <a:t>here</a:t>
            </a:r>
            <a:r>
              <a:rPr lang="en-GB" dirty="0"/>
              <a:t>. It is a great strategy across the school curriculum for any ‘character’ or historical figure – great as a swift starter, or even a summative plenary. Try it for yourself! Similar models are prevalent across the web, such as ‘Seven Word Stories’ e.g.</a:t>
            </a:r>
            <a:r>
              <a:rPr lang="en-GB" dirty="0">
                <a:hlinkClick r:id="rId3"/>
              </a:rPr>
              <a:t>youngwritersproject.org/node/19338</a:t>
            </a:r>
            <a:r>
              <a:rPr lang="en-GB" dirty="0"/>
              <a:t>. This compression of language (which students skilfully hone of their mobile phone each day!) gets them to really focus in upon the essential information, whilst providing another useful cross curricular literacy strategy.</a:t>
            </a:r>
          </a:p>
        </p:txBody>
      </p:sp>
      <p:sp>
        <p:nvSpPr>
          <p:cNvPr id="2" name="Title 1"/>
          <p:cNvSpPr>
            <a:spLocks noGrp="1"/>
          </p:cNvSpPr>
          <p:nvPr>
            <p:ph type="title"/>
          </p:nvPr>
        </p:nvSpPr>
        <p:spPr/>
        <p:txBody>
          <a:bodyPr/>
          <a:lstStyle/>
          <a:p>
            <a:r>
              <a:rPr lang="en-GB" b="1" dirty="0" smtClean="0"/>
              <a:t>5. Petite </a:t>
            </a:r>
            <a:r>
              <a:rPr lang="en-GB" b="1" dirty="0" err="1" smtClean="0"/>
              <a:t>récits</a:t>
            </a:r>
            <a:endParaRPr lang="en-GB" dirty="0"/>
          </a:p>
        </p:txBody>
      </p:sp>
    </p:spTree>
    <p:extLst>
      <p:ext uri="{BB962C8B-B14F-4D97-AF65-F5344CB8AC3E}">
        <p14:creationId xmlns:p14="http://schemas.microsoft.com/office/powerpoint/2010/main" xmlns="" val="2493273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GB" b="1" dirty="0"/>
              <a:t>6. ‘The Ideas Tree’:</a:t>
            </a:r>
            <a:r>
              <a:rPr lang="en-GB" dirty="0"/>
              <a:t> a description for any activity where you get students to brainstorm ideas for a given topic or concept. The teacher can shuffle the post it notes around creatively to organise the ideas to give form to their collective ideas (there are multiple variations in reorganising post it ideas to shape meaning, from ‘diamond nine models’, to a ‘pyramid of priorities’ that reflect a more hierarchical model to organise their ideas). These ideas can provide a semi-permanent resource in the classroom for students to utilise and support their learning, and they can provide the teacher with a ready made resource to recap prior learning or to provide a read made plenary to reflect upon progress.</a:t>
            </a:r>
          </a:p>
        </p:txBody>
      </p:sp>
      <p:sp>
        <p:nvSpPr>
          <p:cNvPr id="2" name="Title 1"/>
          <p:cNvSpPr>
            <a:spLocks noGrp="1"/>
          </p:cNvSpPr>
          <p:nvPr>
            <p:ph type="title"/>
          </p:nvPr>
        </p:nvSpPr>
        <p:spPr/>
        <p:txBody>
          <a:bodyPr/>
          <a:lstStyle/>
          <a:p>
            <a:r>
              <a:rPr lang="en-GB" b="1" dirty="0" smtClean="0"/>
              <a:t>6. ‘The Ideas Tree’:</a:t>
            </a:r>
            <a:endParaRPr lang="en-GB" dirty="0"/>
          </a:p>
        </p:txBody>
      </p:sp>
    </p:spTree>
    <p:extLst>
      <p:ext uri="{BB962C8B-B14F-4D97-AF65-F5344CB8AC3E}">
        <p14:creationId xmlns:p14="http://schemas.microsoft.com/office/powerpoint/2010/main" xmlns="" val="1282762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The </a:t>
            </a:r>
            <a:r>
              <a:rPr lang="en-GB" dirty="0"/>
              <a:t>simple party trick of common fame that students love. Place a key word/character/concept etc. onto a post it and place it upon the forehead of a student – they subsequently have a limited number of questions they can ask before they guess the term/topic on the post it. It can place a pedagogical focus upon good questioning, or more simply provide a fun group task to stimulate talk and recall key information.</a:t>
            </a:r>
          </a:p>
        </p:txBody>
      </p:sp>
      <p:sp>
        <p:nvSpPr>
          <p:cNvPr id="2" name="Title 1"/>
          <p:cNvSpPr>
            <a:spLocks noGrp="1"/>
          </p:cNvSpPr>
          <p:nvPr>
            <p:ph type="title"/>
          </p:nvPr>
        </p:nvSpPr>
        <p:spPr/>
        <p:txBody>
          <a:bodyPr/>
          <a:lstStyle/>
          <a:p>
            <a:r>
              <a:rPr lang="en-GB" b="1" dirty="0" smtClean="0"/>
              <a:t>7. ‘Guess Who/What?’</a:t>
            </a:r>
            <a:r>
              <a:rPr lang="en-GB" dirty="0" smtClean="0"/>
              <a:t>:</a:t>
            </a:r>
            <a:endParaRPr lang="en-GB" dirty="0"/>
          </a:p>
        </p:txBody>
      </p:sp>
    </p:spTree>
    <p:extLst>
      <p:ext uri="{BB962C8B-B14F-4D97-AF65-F5344CB8AC3E}">
        <p14:creationId xmlns:p14="http://schemas.microsoft.com/office/powerpoint/2010/main" xmlns="" val="1923351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a:t>S</a:t>
            </a:r>
            <a:r>
              <a:rPr lang="en-GB" dirty="0" smtClean="0"/>
              <a:t>tudents </a:t>
            </a:r>
            <a:r>
              <a:rPr lang="en-GB" dirty="0"/>
              <a:t>leave a post it on a board/wall/door which reflects upon the learning of the lesson – perhaps with a simple ‘Today I learnt….’ sentence stem to scaffold their response. Some or all of the student responses can be revisited in the subsequent lesson; whilst the teacher can use the responses to inform planning. Another variation on the strategy is to have a learning arrow which indicates various degrees of progress</a:t>
            </a:r>
          </a:p>
        </p:txBody>
      </p:sp>
      <p:sp>
        <p:nvSpPr>
          <p:cNvPr id="2" name="Title 1"/>
          <p:cNvSpPr>
            <a:spLocks noGrp="1"/>
          </p:cNvSpPr>
          <p:nvPr>
            <p:ph type="title"/>
          </p:nvPr>
        </p:nvSpPr>
        <p:spPr/>
        <p:txBody>
          <a:bodyPr/>
          <a:lstStyle/>
          <a:p>
            <a:r>
              <a:rPr lang="en-GB" b="1" dirty="0" smtClean="0"/>
              <a:t>8. The Post It Plenary</a:t>
            </a:r>
            <a:r>
              <a:rPr lang="en-GB" dirty="0" smtClean="0"/>
              <a:t> :</a:t>
            </a:r>
            <a:endParaRPr lang="en-GB" dirty="0"/>
          </a:p>
        </p:txBody>
      </p:sp>
    </p:spTree>
    <p:extLst>
      <p:ext uri="{BB962C8B-B14F-4D97-AF65-F5344CB8AC3E}">
        <p14:creationId xmlns:p14="http://schemas.microsoft.com/office/powerpoint/2010/main" xmlns="" val="16064909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TotalTime>
  <Words>881</Words>
  <Application>Microsoft Office PowerPoint</Application>
  <PresentationFormat>On-screen Show (4:3)</PresentationFormat>
  <Paragraphs>21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Post it note Pedagogy</vt:lpstr>
      <vt:lpstr>1. Secret Teacher Feedback</vt:lpstr>
      <vt:lpstr>2. Question Wall</vt:lpstr>
      <vt:lpstr>3. Post It Note Formative Feedback</vt:lpstr>
      <vt:lpstr>4. Key Subject Specific Vocabulary:</vt:lpstr>
      <vt:lpstr>5. Petite récits</vt:lpstr>
      <vt:lpstr>6. ‘The Ideas Tree’:</vt:lpstr>
      <vt:lpstr>7. ‘Guess Who/What?’:</vt:lpstr>
      <vt:lpstr>8. The Post It Plenary :</vt:lpstr>
      <vt:lpstr>9. Opinion lines:</vt:lpstr>
      <vt:lpstr>10. ‘Pin the Post It on the Donkey’:</vt:lpstr>
    </vt:vector>
  </TitlesOfParts>
  <Company>Featherstone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it note Pedagogy</dc:title>
  <dc:creator>Kris Bolt</dc:creator>
  <cp:lastModifiedBy>NHabrasz</cp:lastModifiedBy>
  <cp:revision>1</cp:revision>
  <dcterms:created xsi:type="dcterms:W3CDTF">2013-01-14T11:41:21Z</dcterms:created>
  <dcterms:modified xsi:type="dcterms:W3CDTF">2013-01-14T12:49:32Z</dcterms:modified>
</cp:coreProperties>
</file>